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350" r:id="rId4"/>
    <p:sldId id="349" r:id="rId5"/>
    <p:sldId id="298" r:id="rId6"/>
    <p:sldId id="299" r:id="rId7"/>
    <p:sldId id="300" r:id="rId8"/>
    <p:sldId id="308" r:id="rId9"/>
    <p:sldId id="272" r:id="rId10"/>
    <p:sldId id="335" r:id="rId11"/>
    <p:sldId id="302" r:id="rId12"/>
    <p:sldId id="333" r:id="rId13"/>
    <p:sldId id="334" r:id="rId14"/>
    <p:sldId id="292" r:id="rId15"/>
    <p:sldId id="274" r:id="rId16"/>
    <p:sldId id="293" r:id="rId17"/>
    <p:sldId id="294" r:id="rId18"/>
    <p:sldId id="295" r:id="rId19"/>
    <p:sldId id="296" r:id="rId20"/>
    <p:sldId id="312" r:id="rId21"/>
    <p:sldId id="313" r:id="rId22"/>
    <p:sldId id="315" r:id="rId23"/>
    <p:sldId id="314" r:id="rId24"/>
    <p:sldId id="258" r:id="rId25"/>
    <p:sldId id="261" r:id="rId26"/>
    <p:sldId id="262" r:id="rId27"/>
    <p:sldId id="279" r:id="rId28"/>
    <p:sldId id="318" r:id="rId29"/>
    <p:sldId id="280" r:id="rId30"/>
    <p:sldId id="319" r:id="rId31"/>
    <p:sldId id="321" r:id="rId32"/>
    <p:sldId id="345" r:id="rId33"/>
    <p:sldId id="344" r:id="rId34"/>
    <p:sldId id="343" r:id="rId35"/>
    <p:sldId id="346" r:id="rId36"/>
    <p:sldId id="351" r:id="rId37"/>
    <p:sldId id="357" r:id="rId38"/>
    <p:sldId id="352" r:id="rId39"/>
    <p:sldId id="355" r:id="rId40"/>
    <p:sldId id="356" r:id="rId41"/>
    <p:sldId id="354" r:id="rId42"/>
    <p:sldId id="353" r:id="rId43"/>
    <p:sldId id="340" r:id="rId44"/>
    <p:sldId id="341" r:id="rId45"/>
    <p:sldId id="342" r:id="rId46"/>
    <p:sldId id="283" r:id="rId47"/>
    <p:sldId id="348" r:id="rId48"/>
    <p:sldId id="265" r:id="rId49"/>
    <p:sldId id="316" r:id="rId50"/>
    <p:sldId id="291" r:id="rId51"/>
    <p:sldId id="290" r:id="rId52"/>
    <p:sldId id="297" r:id="rId53"/>
  </p:sldIdLst>
  <p:sldSz cx="9144000" cy="6858000" type="screen4x3"/>
  <p:notesSz cx="6796088" cy="992505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5pPr>
    <a:lvl6pPr marL="22860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6pPr>
    <a:lvl7pPr marL="27432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7pPr>
    <a:lvl8pPr marL="32004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8pPr>
    <a:lvl9pPr marL="36576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0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586" autoAdjust="0"/>
  </p:normalViewPr>
  <p:slideViewPr>
    <p:cSldViewPr>
      <p:cViewPr varScale="1">
        <p:scale>
          <a:sx n="112" d="100"/>
          <a:sy n="112" d="100"/>
        </p:scale>
        <p:origin x="-120" y="-336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1107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6796088" cy="99250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5988" y="744538"/>
            <a:ext cx="4964112" cy="372110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79450" y="4714875"/>
            <a:ext cx="5437188" cy="44656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0" y="9426575"/>
            <a:ext cx="2946400" cy="496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49688" y="9426575"/>
            <a:ext cx="2944812" cy="495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4688D03-F045-B643-BD3A-F95C8B91471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3535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C23BE51-E56D-C34D-8751-203456E9F0D8}" type="slidenum">
              <a:rPr lang="en-GB"/>
              <a:pPr/>
              <a:t>1</a:t>
            </a:fld>
            <a:endParaRPr lang="en-GB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This is an overview</a:t>
            </a:r>
            <a:r>
              <a:rPr lang="en-US" baseline="0" dirty="0" smtClean="0"/>
              <a:t> of the project and its aims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2A72A8A-8A6D-C84C-8B8D-5B7A18CF2D34}" type="slidenum">
              <a:rPr lang="en-GB"/>
              <a:pPr/>
              <a:t>24</a:t>
            </a:fld>
            <a:endParaRPr lang="en-GB"/>
          </a:p>
        </p:txBody>
      </p:sp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63DFA0-64C2-004C-8AFC-C4742DB3F677}" type="slidenum">
              <a:rPr lang="en-GB"/>
              <a:pPr/>
              <a:t>25</a:t>
            </a:fld>
            <a:endParaRPr lang="en-GB"/>
          </a:p>
        </p:txBody>
      </p:sp>
      <p:sp>
        <p:nvSpPr>
          <p:cNvPr id="194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B62645-5AB3-4041-B56A-A33D47A8A679}" type="slidenum">
              <a:rPr lang="en-GB"/>
              <a:pPr/>
              <a:t>26</a:t>
            </a:fld>
            <a:endParaRPr lang="en-GB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B62645-5AB3-4041-B56A-A33D47A8A679}" type="slidenum">
              <a:rPr lang="en-GB"/>
              <a:pPr/>
              <a:t>27</a:t>
            </a:fld>
            <a:endParaRPr lang="en-GB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B62645-5AB3-4041-B56A-A33D47A8A679}" type="slidenum">
              <a:rPr lang="en-GB"/>
              <a:pPr/>
              <a:t>28</a:t>
            </a:fld>
            <a:endParaRPr lang="en-GB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This is an overview</a:t>
            </a:r>
            <a:r>
              <a:rPr lang="en-US" baseline="0" dirty="0" smtClean="0"/>
              <a:t> of the project and its aims</a:t>
            </a:r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This is an overview</a:t>
            </a:r>
            <a:r>
              <a:rPr lang="en-US" baseline="0" dirty="0" smtClean="0"/>
              <a:t> of the project and its aims</a:t>
            </a:r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48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49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50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51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52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9C96DDB7-5383-CA45-AD3D-5196D0FCCB9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727F65-CFBD-7B43-9322-F698D8F3C317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49937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49937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6EC32BFB-CBF2-654C-B5C8-1CDFD3505040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5AA26255-1DD8-884C-AD22-BA390A2AFD6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EC096B-64A2-7B44-875A-6A9EE250669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C2370D3-9E53-A24E-98F4-CB586A07843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0F75B7-7646-154B-BC7D-5F83700AF1E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80E5B2F3-B621-B146-B91D-6D8C2EE9574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39FA33B3-5ED0-C34D-B375-AF24041DBFE4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6CBCF18-5E33-6E4D-ACAC-1EEF9BC3580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809F3D21-02CA-4945-8B05-F691DF056F1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8013" cy="1141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8013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32013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A622B62-27B7-D444-97B6-2EBD5876234C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4.wdp"/><Relationship Id="rId5" Type="http://schemas.openxmlformats.org/officeDocument/2006/relationships/image" Target="../media/image13.png"/><Relationship Id="rId6" Type="http://schemas.microsoft.com/office/2007/relationships/hdphoto" Target="../media/hdphoto5.wdp"/><Relationship Id="rId7" Type="http://schemas.openxmlformats.org/officeDocument/2006/relationships/image" Target="../media/image14.png"/><Relationship Id="rId8" Type="http://schemas.microsoft.com/office/2007/relationships/hdphoto" Target="../media/hdphoto6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Relationship Id="rId4" Type="http://schemas.microsoft.com/office/2007/relationships/hdphoto" Target="../media/hdphoto7.wdp"/><Relationship Id="rId5" Type="http://schemas.openxmlformats.org/officeDocument/2006/relationships/image" Target="../media/image13.png"/><Relationship Id="rId6" Type="http://schemas.microsoft.com/office/2007/relationships/hdphoto" Target="../media/hdphoto8.wdp"/><Relationship Id="rId7" Type="http://schemas.openxmlformats.org/officeDocument/2006/relationships/image" Target="../media/image14.png"/><Relationship Id="rId8" Type="http://schemas.microsoft.com/office/2007/relationships/hdphoto" Target="../media/hdphoto9.wdp"/><Relationship Id="rId9" Type="http://schemas.openxmlformats.org/officeDocument/2006/relationships/image" Target="../media/image15.png"/><Relationship Id="rId10" Type="http://schemas.microsoft.com/office/2007/relationships/hdphoto" Target="../media/hdphoto10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microsoft.com/office/2007/relationships/hdphoto" Target="../media/hdphoto15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Relationship Id="rId4" Type="http://schemas.microsoft.com/office/2007/relationships/hdphoto" Target="../media/hdphoto12.wdp"/><Relationship Id="rId5" Type="http://schemas.openxmlformats.org/officeDocument/2006/relationships/image" Target="../media/image13.png"/><Relationship Id="rId6" Type="http://schemas.microsoft.com/office/2007/relationships/hdphoto" Target="../media/hdphoto5.wdp"/><Relationship Id="rId7" Type="http://schemas.openxmlformats.org/officeDocument/2006/relationships/image" Target="../media/image14.png"/><Relationship Id="rId8" Type="http://schemas.microsoft.com/office/2007/relationships/hdphoto" Target="../media/hdphoto13.wdp"/><Relationship Id="rId9" Type="http://schemas.openxmlformats.org/officeDocument/2006/relationships/image" Target="../media/image15.png"/><Relationship Id="rId10" Type="http://schemas.microsoft.com/office/2007/relationships/hdphoto" Target="../media/hdphoto14.wdp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microsoft.com/office/2007/relationships/hdphoto" Target="../media/hdphoto20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png"/><Relationship Id="rId4" Type="http://schemas.microsoft.com/office/2007/relationships/hdphoto" Target="../media/hdphoto16.wdp"/><Relationship Id="rId5" Type="http://schemas.openxmlformats.org/officeDocument/2006/relationships/image" Target="../media/image13.png"/><Relationship Id="rId6" Type="http://schemas.microsoft.com/office/2007/relationships/hdphoto" Target="../media/hdphoto17.wdp"/><Relationship Id="rId7" Type="http://schemas.openxmlformats.org/officeDocument/2006/relationships/image" Target="../media/image14.png"/><Relationship Id="rId8" Type="http://schemas.microsoft.com/office/2007/relationships/hdphoto" Target="../media/hdphoto18.wdp"/><Relationship Id="rId9" Type="http://schemas.openxmlformats.org/officeDocument/2006/relationships/image" Target="../media/image15.png"/><Relationship Id="rId10" Type="http://schemas.microsoft.com/office/2007/relationships/hdphoto" Target="../media/hdphoto19.wdp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.png"/><Relationship Id="rId4" Type="http://schemas.microsoft.com/office/2007/relationships/hdphoto" Target="../media/hdphoto21.wdp"/><Relationship Id="rId5" Type="http://schemas.openxmlformats.org/officeDocument/2006/relationships/image" Target="../media/image13.png"/><Relationship Id="rId6" Type="http://schemas.microsoft.com/office/2007/relationships/hdphoto" Target="../media/hdphoto22.wdp"/><Relationship Id="rId7" Type="http://schemas.openxmlformats.org/officeDocument/2006/relationships/image" Target="../media/image14.png"/><Relationship Id="rId8" Type="http://schemas.microsoft.com/office/2007/relationships/hdphoto" Target="../media/hdphoto23.wdp"/><Relationship Id="rId9" Type="http://schemas.openxmlformats.org/officeDocument/2006/relationships/image" Target="../media/image15.png"/><Relationship Id="rId10" Type="http://schemas.microsoft.com/office/2007/relationships/hdphoto" Target="../media/hdphoto14.wd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Relationship Id="rId3" Type="http://schemas.microsoft.com/office/2007/relationships/hdphoto" Target="../media/hdphoto24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8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8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741363"/>
            <a:ext cx="9144000" cy="61166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730414"/>
            <a:ext cx="9180513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730414"/>
            <a:ext cx="9144000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42762" y="1041045"/>
            <a:ext cx="7534438" cy="86395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>
            <a:outerShdw blurRad="50800" dist="38100" dir="2700000">
              <a:srgbClr val="000000">
                <a:alpha val="81000"/>
              </a:srgbClr>
            </a:outerShdw>
          </a:effectLst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5000" b="1" i="0" dirty="0" smtClean="0">
                <a:solidFill>
                  <a:srgbClr val="FFFFFF"/>
                </a:solidFill>
                <a:ea typeface="Arial" charset="0"/>
                <a:cs typeface="Arial" charset="0"/>
              </a:rPr>
              <a:t>without Shared Intention</a:t>
            </a:r>
            <a:endParaRPr lang="en-GB" sz="5000" b="1" i="0" dirty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grayscl/>
          </a:blip>
          <a:srcRect/>
          <a:stretch>
            <a:fillRect/>
          </a:stretch>
        </p:blipFill>
        <p:spPr bwMode="auto">
          <a:xfrm>
            <a:off x="4326114" y="1546755"/>
            <a:ext cx="4651375" cy="620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1233311" y="623711"/>
            <a:ext cx="3684651" cy="86395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>
            <a:outerShdw blurRad="50800" dist="38100" dir="2700000">
              <a:srgbClr val="000000">
                <a:alpha val="75000"/>
              </a:srgbClr>
            </a:outerShdw>
          </a:effectLst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5000" b="1" i="0" dirty="0" smtClean="0">
                <a:solidFill>
                  <a:srgbClr val="FFFFFF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ea typeface="Arial" charset="0"/>
                <a:cs typeface="Arial" charset="0"/>
              </a:rPr>
              <a:t>Joint</a:t>
            </a:r>
            <a:r>
              <a:rPr lang="en-GB" sz="5000" b="1" i="0" dirty="0" smtClean="0">
                <a:solidFill>
                  <a:srgbClr val="FFFFFF"/>
                </a:solidFill>
                <a:ea typeface="Arial" charset="0"/>
                <a:cs typeface="Arial" charset="0"/>
              </a:rPr>
              <a:t> Action </a:t>
            </a:r>
            <a:endParaRPr lang="en-GB" sz="5000" b="1" i="0" dirty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2438400" y="1676400"/>
            <a:ext cx="2209800" cy="457200"/>
          </a:xfrm>
          <a:prstGeom prst="rect">
            <a:avLst/>
          </a:prstGeom>
          <a:solidFill>
            <a:srgbClr val="800000"/>
          </a:solidFill>
          <a:ln w="9525" cap="flat" cmpd="sng" algn="ctr">
            <a:solidFill>
              <a:srgbClr val="FFFF00"/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4362000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‘I take a </a:t>
            </a:r>
            <a:r>
              <a:rPr lang="en-US" i="0" dirty="0" smtClean="0"/>
              <a:t>collective </a:t>
            </a:r>
            <a:r>
              <a:rPr lang="en-US" i="0" dirty="0"/>
              <a:t>action to involve a collective</a:t>
            </a:r>
            <a:r>
              <a:rPr lang="en-US" i="0" dirty="0" smtClean="0"/>
              <a:t> [shared] intention</a:t>
            </a:r>
            <a:r>
              <a:rPr lang="en-US" i="0" dirty="0"/>
              <a:t>.</a:t>
            </a:r>
            <a:r>
              <a:rPr lang="en-US" i="0" dirty="0" smtClean="0"/>
              <a:t>’</a:t>
            </a:r>
          </a:p>
        </p:txBody>
      </p:sp>
      <p:pic>
        <p:nvPicPr>
          <p:cNvPr id="4" name="Picture 3" descr="Margaret.Gilbert_Uci.16125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938" y="990600"/>
            <a:ext cx="1973262" cy="1973262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990600" y="3284984"/>
            <a:ext cx="6705600" cy="1448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‘</a:t>
            </a:r>
            <a:r>
              <a:rPr lang="en-US" i="0" dirty="0"/>
              <a:t>the key property of joint action lies in its internal component [...] in the participants’ having a “collective” or “shared</a:t>
            </a:r>
            <a:r>
              <a:rPr lang="en-US" i="0" dirty="0" smtClean="0"/>
              <a:t>” intention</a:t>
            </a:r>
            <a:r>
              <a:rPr lang="en-US" i="0" dirty="0"/>
              <a:t>.</a:t>
            </a:r>
            <a:r>
              <a:rPr lang="en-US" i="0" dirty="0" smtClean="0"/>
              <a:t>’ 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</a:t>
            </a:r>
            <a:r>
              <a:rPr lang="en-US" i="0" dirty="0" err="1" smtClean="0"/>
              <a:t>Facundo</a:t>
            </a:r>
            <a:r>
              <a:rPr lang="en-US" i="0" dirty="0" smtClean="0"/>
              <a:t> Alonso, 2009, pp. 444-5)</a:t>
            </a:r>
            <a:endParaRPr lang="en-US" i="0" dirty="0" smtClean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869160"/>
            <a:ext cx="67056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‘Shared intentionality is the foundation upon which joint </a:t>
            </a:r>
            <a:r>
              <a:rPr lang="en-US" i="0" dirty="0" smtClean="0"/>
              <a:t>action </a:t>
            </a:r>
            <a:r>
              <a:rPr lang="en-US" i="0" dirty="0"/>
              <a:t>is built.</a:t>
            </a:r>
            <a:r>
              <a:rPr lang="en-US" i="0" dirty="0" smtClean="0"/>
              <a:t>’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</a:t>
            </a:r>
            <a:r>
              <a:rPr lang="en-US" i="0" dirty="0"/>
              <a:t>Carpenter 2009, p. 381)</a:t>
            </a:r>
            <a:endParaRPr lang="en-US" i="0" dirty="0" smtClean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2481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 bwMode="auto">
          <a:xfrm>
            <a:off x="3429000" y="3886200"/>
            <a:ext cx="2209800" cy="228600"/>
          </a:xfrm>
          <a:prstGeom prst="roundRect">
            <a:avLst/>
          </a:prstGeom>
          <a:noFill/>
          <a:ln>
            <a:solidFill>
              <a:schemeClr val="tx1">
                <a:alpha val="1000"/>
              </a:schemeClr>
            </a:solidFill>
            <a:headEnd type="none" w="med" len="med"/>
            <a:tailEnd type="none" w="med" len="med"/>
          </a:ln>
          <a:effectLst>
            <a:glow rad="228600">
              <a:srgbClr val="FFFF00">
                <a:alpha val="30000"/>
              </a:srgbClr>
            </a:glo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4415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err="1" smtClean="0"/>
              <a:t>behaviours</a:t>
            </a:r>
            <a:endParaRPr lang="en-US" i="0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610769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goal-state</a:t>
            </a:r>
            <a:endParaRPr lang="en-US" i="0" dirty="0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37738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goal-outcome</a:t>
            </a:r>
            <a:endParaRPr lang="en-US" i="0" dirty="0"/>
          </a:p>
        </p:txBody>
      </p:sp>
      <p:sp>
        <p:nvSpPr>
          <p:cNvPr id="12" name="Freeform 11"/>
          <p:cNvSpPr/>
          <p:nvPr/>
        </p:nvSpPr>
        <p:spPr bwMode="auto">
          <a:xfrm>
            <a:off x="1875388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371600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coordinates</a:t>
            </a:r>
            <a:endParaRPr lang="en-US" dirty="0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849939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specifies</a:t>
            </a:r>
            <a:endParaRPr lang="en-US" dirty="0"/>
          </a:p>
        </p:txBody>
      </p:sp>
      <p:sp>
        <p:nvSpPr>
          <p:cNvPr id="15" name="Freeform 14"/>
          <p:cNvSpPr/>
          <p:nvPr/>
        </p:nvSpPr>
        <p:spPr bwMode="auto">
          <a:xfrm flipH="1">
            <a:off x="4692031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3124200" y="3757932"/>
            <a:ext cx="2895600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shared intention</a:t>
            </a:r>
            <a:endParaRPr lang="en-US" i="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 joint action and the goal (or goals) to which it is directed?</a:t>
            </a:r>
            <a:endParaRPr lang="en-US" i="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 bwMode="auto">
          <a:xfrm>
            <a:off x="3429000" y="3886200"/>
            <a:ext cx="2209800" cy="228600"/>
          </a:xfrm>
          <a:prstGeom prst="roundRect">
            <a:avLst/>
          </a:prstGeom>
          <a:noFill/>
          <a:ln>
            <a:solidFill>
              <a:schemeClr val="tx1">
                <a:alpha val="1000"/>
              </a:schemeClr>
            </a:solidFill>
            <a:headEnd type="none" w="med" len="med"/>
            <a:tailEnd type="none" w="med" len="med"/>
          </a:ln>
          <a:effectLst>
            <a:glow rad="228600">
              <a:srgbClr val="FFFF00">
                <a:alpha val="30000"/>
              </a:srgbClr>
            </a:glo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4415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err="1" smtClean="0"/>
              <a:t>behaviours</a:t>
            </a:r>
            <a:endParaRPr lang="en-US" i="0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610769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goal-state</a:t>
            </a:r>
            <a:endParaRPr lang="en-US" i="0" dirty="0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37738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goal-outcome</a:t>
            </a:r>
            <a:endParaRPr lang="en-US" i="0" dirty="0"/>
          </a:p>
        </p:txBody>
      </p:sp>
      <p:sp>
        <p:nvSpPr>
          <p:cNvPr id="12" name="Freeform 11"/>
          <p:cNvSpPr/>
          <p:nvPr/>
        </p:nvSpPr>
        <p:spPr bwMode="auto">
          <a:xfrm>
            <a:off x="1875388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371600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coordinates</a:t>
            </a:r>
            <a:endParaRPr lang="en-US" dirty="0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849939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specifies</a:t>
            </a:r>
            <a:endParaRPr lang="en-US" dirty="0"/>
          </a:p>
        </p:txBody>
      </p:sp>
      <p:sp>
        <p:nvSpPr>
          <p:cNvPr id="15" name="Freeform 14"/>
          <p:cNvSpPr/>
          <p:nvPr/>
        </p:nvSpPr>
        <p:spPr bwMode="auto">
          <a:xfrm flipH="1">
            <a:off x="4692031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3124200" y="3757932"/>
            <a:ext cx="2895600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shared intention</a:t>
            </a:r>
            <a:endParaRPr lang="en-US" i="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 joint action and the goal (or goals) to which it is directed?</a:t>
            </a:r>
            <a:endParaRPr lang="en-US" i="0" dirty="0"/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1043608" y="1988840"/>
            <a:ext cx="7200800" cy="12512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- The </a:t>
            </a:r>
            <a:r>
              <a:rPr lang="en-US" i="0" dirty="0" smtClean="0"/>
              <a:t>goal of Ayesha and Beatrice’s action is to free the cat. </a:t>
            </a:r>
          </a:p>
          <a:p>
            <a:pPr>
              <a:spcBef>
                <a:spcPts val="11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- It </a:t>
            </a:r>
            <a:r>
              <a:rPr lang="en-US" i="0" dirty="0" smtClean="0"/>
              <a:t>is not true that Ayesha and Beatrice have a shared intention.   Nor any other kind of shared goal-state.</a:t>
            </a:r>
            <a:endParaRPr lang="en-US" i="0" dirty="0" smtClean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827584" y="3501008"/>
            <a:ext cx="7560840" cy="2448272"/>
          </a:xfrm>
          <a:prstGeom prst="rect">
            <a:avLst/>
          </a:prstGeom>
          <a:solidFill>
            <a:schemeClr val="tx1">
              <a:alpha val="7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solidFill>
                <a:schemeClr val="tx1"/>
              </a:solidFill>
              <a:effectLst/>
              <a:latin typeface="Myriad Web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9552" y="1052736"/>
            <a:ext cx="7560840" cy="720080"/>
          </a:xfrm>
          <a:prstGeom prst="rect">
            <a:avLst/>
          </a:prstGeom>
          <a:solidFill>
            <a:schemeClr val="tx1">
              <a:alpha val="7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solidFill>
                <a:schemeClr val="tx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3531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 bwMode="auto">
          <a:xfrm>
            <a:off x="3429000" y="3886200"/>
            <a:ext cx="2209800" cy="228600"/>
          </a:xfrm>
          <a:prstGeom prst="roundRect">
            <a:avLst/>
          </a:prstGeom>
          <a:noFill/>
          <a:ln>
            <a:solidFill>
              <a:schemeClr val="tx1">
                <a:alpha val="1000"/>
              </a:schemeClr>
            </a:solidFill>
            <a:headEnd type="none" w="med" len="med"/>
            <a:tailEnd type="none" w="med" len="med"/>
          </a:ln>
          <a:effectLst>
            <a:glow rad="228600">
              <a:srgbClr val="FFFF00">
                <a:alpha val="30000"/>
              </a:srgbClr>
            </a:glo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4415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err="1" smtClean="0"/>
              <a:t>behaviours</a:t>
            </a:r>
            <a:endParaRPr lang="en-US" i="0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610769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goal-state</a:t>
            </a:r>
            <a:endParaRPr lang="en-US" i="0" dirty="0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37738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goal-outcome</a:t>
            </a:r>
            <a:endParaRPr lang="en-US" i="0" dirty="0"/>
          </a:p>
        </p:txBody>
      </p:sp>
      <p:sp>
        <p:nvSpPr>
          <p:cNvPr id="12" name="Freeform 11"/>
          <p:cNvSpPr/>
          <p:nvPr/>
        </p:nvSpPr>
        <p:spPr bwMode="auto">
          <a:xfrm>
            <a:off x="1875388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371600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coordinates</a:t>
            </a:r>
            <a:endParaRPr lang="en-US" dirty="0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849939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specifies</a:t>
            </a:r>
            <a:endParaRPr lang="en-US" dirty="0"/>
          </a:p>
        </p:txBody>
      </p:sp>
      <p:sp>
        <p:nvSpPr>
          <p:cNvPr id="15" name="Freeform 14"/>
          <p:cNvSpPr/>
          <p:nvPr/>
        </p:nvSpPr>
        <p:spPr bwMode="auto">
          <a:xfrm flipH="1">
            <a:off x="4692031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3124200" y="3757932"/>
            <a:ext cx="2895600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shared intention</a:t>
            </a:r>
            <a:endParaRPr lang="en-US" i="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 joint action and the goal (or goals) to which it is directed?</a:t>
            </a:r>
            <a:endParaRPr lang="en-US" i="0" dirty="0"/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1043608" y="1988840"/>
            <a:ext cx="7200800" cy="12512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- The </a:t>
            </a:r>
            <a:r>
              <a:rPr lang="en-US" i="0" dirty="0" smtClean="0"/>
              <a:t>goal of Ayesha and Beatrice’s action is to free the cat. </a:t>
            </a:r>
          </a:p>
          <a:p>
            <a:pPr>
              <a:spcBef>
                <a:spcPts val="11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- It </a:t>
            </a:r>
            <a:r>
              <a:rPr lang="en-US" i="0" dirty="0" smtClean="0"/>
              <a:t>is not true that Ayesha and Beatrice have a shared intention.   Nor any other kind of shared goal-state.</a:t>
            </a:r>
            <a:endParaRPr lang="en-US" i="0" dirty="0" smtClean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311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61887" y="3213557"/>
            <a:ext cx="22202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/>
              <a:t>shared intention</a:t>
            </a:r>
            <a:endParaRPr lang="en-US" i="0" dirty="0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7410000" cy="4580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joint-</a:t>
            </a:r>
            <a:r>
              <a:rPr lang="en-US" b="1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ness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knows that they are not acting individually; she or they have ‘a conception of themselves as contributors to a collective end.’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agency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is aware of one or more of the others as an intentional agent.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states or commitments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who are F-</a:t>
            </a:r>
            <a:r>
              <a:rPr lang="en-US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ing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is aware of, or has individuating beliefs about, some of the others’ intentions, beliefs or commitments concerning F.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1295400"/>
            <a:ext cx="9144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7410000" cy="4580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joint-</a:t>
            </a:r>
            <a:r>
              <a:rPr lang="en-US" b="1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ness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knows that they are not acting individually; she or they have ‘a conception of themselves as contributors to a collective end.’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agency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is aware of one or more of the others as an intentional agent.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states or commitments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who are F-</a:t>
            </a:r>
            <a:r>
              <a:rPr lang="en-US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ing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is aware of, or has individuating beliefs about, some of the others’ intentions, beliefs or commitments concerning F.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281940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7410000" cy="4580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joint-</a:t>
            </a:r>
            <a:r>
              <a:rPr lang="en-US" b="1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ness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knows that they are not acting individually; she or they have ‘a conception of themselves as contributors to a collective end.’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agency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is aware of one or more of the others as an intentional agent.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states or commitments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who are F-</a:t>
            </a:r>
            <a:r>
              <a:rPr lang="en-US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ing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is aware of, or has individuating beliefs about, some of the others’ intentions, beliefs or commitments concerning F.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3962400"/>
            <a:ext cx="9144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7410000" cy="4580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joint-</a:t>
            </a:r>
            <a:r>
              <a:rPr lang="en-US" b="1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ness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knows that they are not acting individually; she or they have ‘a conception of themselves as contributors to a collective end.’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agency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is aware of one or more of the others as an intentional agent.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states or commitments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who are F-</a:t>
            </a:r>
            <a:r>
              <a:rPr lang="en-US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ing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is aware of, or has individuating beliefs about, some of the others’ intentions, beliefs or commitments concerning F.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7410000" cy="4580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joint-</a:t>
            </a:r>
            <a:r>
              <a:rPr lang="en-US" b="1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ness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knows that they are not acting individually; she or they have ‘a conception of themselves as contributors to a collective end.’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agency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is aware of one or more of the others as an intentional agent.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states or commitments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who are F-</a:t>
            </a:r>
            <a:r>
              <a:rPr lang="en-US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ing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is aware of, or has individuating beliefs about, some of the others’ intentions, beliefs or commitments concerning F.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651375" y="980728"/>
            <a:ext cx="3169097" cy="3480056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joint action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“</a:t>
            </a:r>
            <a:r>
              <a:rPr lang="en-US" i="0" dirty="0" smtClean="0"/>
              <a:t>group activity”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050975" y="980728"/>
            <a:ext cx="3169097" cy="3480056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shared </a:t>
            </a:r>
            <a:r>
              <a:rPr lang="en-US" i="0" dirty="0" smtClean="0"/>
              <a:t>intention*</a:t>
            </a:r>
            <a:endParaRPr lang="en-US" i="0" dirty="0"/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...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/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...</a:t>
            </a:r>
            <a:endParaRPr lang="en-US" i="0" dirty="0" smtClean="0"/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/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...</a:t>
            </a:r>
            <a:endParaRPr lang="en-US" i="0" dirty="0"/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shared goals</a:t>
            </a:r>
            <a:endParaRPr lang="en-US" i="0" dirty="0"/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collective goals</a:t>
            </a:r>
            <a:endParaRPr lang="en-US" i="0" dirty="0" smtClean="0"/>
          </a:p>
        </p:txBody>
      </p:sp>
      <p:sp>
        <p:nvSpPr>
          <p:cNvPr id="5" name="Rectangle 4"/>
          <p:cNvSpPr/>
          <p:nvPr/>
        </p:nvSpPr>
        <p:spPr>
          <a:xfrm>
            <a:off x="539552" y="5445224"/>
            <a:ext cx="676875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*(presupposes </a:t>
            </a:r>
            <a:r>
              <a:rPr lang="en-US" i="0" dirty="0"/>
              <a:t>sophisticated theory of mind </a:t>
            </a:r>
            <a:r>
              <a:rPr lang="en-US" i="0" dirty="0" smtClean="0"/>
              <a:t>cognition)</a:t>
            </a:r>
            <a:endParaRPr lang="en-US" i="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3212466"/>
            <a:ext cx="74100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joint action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762000" y="609600"/>
            <a:ext cx="3124200" cy="314150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The agents’ activities have a single goal.*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This isn’t just a matter of each individual agent’s activities having that goal.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[*could be weakened]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5362575" y="4221163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5707063" y="3589338"/>
            <a:ext cx="1296988" cy="72072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5075238" y="3568700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V="1">
            <a:off x="5435600" y="3357563"/>
            <a:ext cx="1439863" cy="3603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5003800" y="2847975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5364163" y="3063875"/>
            <a:ext cx="1439863" cy="47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5146675" y="2128838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5507038" y="2344738"/>
            <a:ext cx="1368425" cy="4365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5507038" y="1481138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50000"/>
              </a:srgbClr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>
            <a:off x="5851525" y="1757363"/>
            <a:ext cx="1152525" cy="792163"/>
          </a:xfrm>
          <a:prstGeom prst="line">
            <a:avLst/>
          </a:prstGeom>
          <a:noFill/>
          <a:ln w="28575">
            <a:solidFill>
              <a:srgbClr val="FFFFFF">
                <a:alpha val="50000"/>
              </a:srgbClr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154738" y="909638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39999"/>
              </a:srgbClr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6451600" y="1204913"/>
            <a:ext cx="792163" cy="1223963"/>
          </a:xfrm>
          <a:prstGeom prst="line">
            <a:avLst/>
          </a:prstGeom>
          <a:noFill/>
          <a:ln w="28575">
            <a:solidFill>
              <a:srgbClr val="FFFFFF">
                <a:alpha val="39999"/>
              </a:srgbClr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6875463" y="620713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30000"/>
              </a:srgbClr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Line 23"/>
          <p:cNvSpPr>
            <a:spLocks noChangeShapeType="1"/>
          </p:cNvSpPr>
          <p:nvPr/>
        </p:nvSpPr>
        <p:spPr bwMode="auto">
          <a:xfrm>
            <a:off x="7091363" y="981075"/>
            <a:ext cx="360363" cy="1368425"/>
          </a:xfrm>
          <a:prstGeom prst="line">
            <a:avLst/>
          </a:prstGeom>
          <a:noFill/>
          <a:ln w="28575">
            <a:solidFill>
              <a:srgbClr val="FFFFFF">
                <a:alpha val="30000"/>
              </a:srgbClr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7019925" y="2524125"/>
            <a:ext cx="1209675" cy="12096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7523163" y="549275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20000"/>
              </a:srgbClr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Line 27"/>
          <p:cNvSpPr>
            <a:spLocks noChangeShapeType="1"/>
          </p:cNvSpPr>
          <p:nvPr/>
        </p:nvSpPr>
        <p:spPr bwMode="auto">
          <a:xfrm flipH="1">
            <a:off x="7667625" y="909638"/>
            <a:ext cx="31750" cy="1366838"/>
          </a:xfrm>
          <a:prstGeom prst="line">
            <a:avLst/>
          </a:prstGeom>
          <a:noFill/>
          <a:ln w="28575">
            <a:solidFill>
              <a:srgbClr val="FFFFFF">
                <a:alpha val="20000"/>
              </a:srgbClr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Text Box 29"/>
          <p:cNvSpPr txBox="1">
            <a:spLocks noChangeArrowheads="1"/>
          </p:cNvSpPr>
          <p:nvPr/>
        </p:nvSpPr>
        <p:spPr bwMode="auto">
          <a:xfrm>
            <a:off x="7075487" y="2667000"/>
            <a:ext cx="109855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GB" i="0" dirty="0" smtClean="0">
                <a:solidFill>
                  <a:schemeClr val="tx1"/>
                </a:solidFill>
              </a:rPr>
              <a:t>parcel</a:t>
            </a:r>
            <a:br>
              <a:rPr lang="en-GB" i="0" dirty="0" smtClean="0">
                <a:solidFill>
                  <a:schemeClr val="tx1"/>
                </a:solidFill>
              </a:rPr>
            </a:br>
            <a:r>
              <a:rPr lang="en-GB" i="0" dirty="0" smtClean="0">
                <a:solidFill>
                  <a:schemeClr val="tx1"/>
                </a:solidFill>
              </a:rPr>
              <a:t>caught</a:t>
            </a:r>
            <a:endParaRPr lang="en-GB" i="0" dirty="0">
              <a:solidFill>
                <a:schemeClr val="tx1"/>
              </a:solidFill>
            </a:endParaRPr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7085544" y="2589744"/>
            <a:ext cx="1078437" cy="107843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762000" y="609600"/>
            <a:ext cx="3124200" cy="314150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The agents’ activities have a single goal.*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This isn’t just a matter of each individual agent’s activities having that goal.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[*could be weakened]</a:t>
            </a:r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4876800" y="4800600"/>
            <a:ext cx="3886200" cy="1448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Many agents, one outcome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there is a single outcome to which each agent’s activities are individually directed.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3212466"/>
            <a:ext cx="74100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joint action without shared intention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06400"/>
            <a:ext cx="9144000" cy="591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5138738" y="6019800"/>
            <a:ext cx="3609975" cy="4286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FFFFFF"/>
                </a:solidFill>
                <a:ea typeface="Arial" charset="0"/>
                <a:cs typeface="Arial" charset="0"/>
              </a:rPr>
              <a:t>cf. Vesper et al (forthcoming)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0" contras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2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/>
          <a:srcRect r="49184"/>
          <a:stretch>
            <a:fillRect/>
          </a:stretch>
        </p:blipFill>
        <p:spPr bwMode="auto">
          <a:xfrm>
            <a:off x="3175" y="0"/>
            <a:ext cx="464502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>
            <a:alphaModFix/>
          </a:blip>
          <a:srcRect l="5801" t="82222" r="84196" b="5556"/>
          <a:stretch>
            <a:fillRect/>
          </a:stretch>
        </p:blipFill>
        <p:spPr bwMode="auto">
          <a:xfrm rot="2958754">
            <a:off x="1301658" y="4696609"/>
            <a:ext cx="914400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alphaModFix/>
          </a:blip>
          <a:srcRect l="5801" t="82222" r="84196" b="5556"/>
          <a:stretch>
            <a:fillRect/>
          </a:stretch>
        </p:blipFill>
        <p:spPr bwMode="auto">
          <a:xfrm rot="20779781">
            <a:off x="467096" y="4896779"/>
            <a:ext cx="914400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" y="0"/>
            <a:ext cx="914082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>
            <a:alphaModFix/>
          </a:blip>
          <a:srcRect l="5801" t="82222" r="84196" b="5556"/>
          <a:stretch>
            <a:fillRect/>
          </a:stretch>
        </p:blipFill>
        <p:spPr bwMode="auto">
          <a:xfrm rot="2958754">
            <a:off x="1301658" y="4696609"/>
            <a:ext cx="914400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alphaModFix/>
          </a:blip>
          <a:srcRect l="5801" t="82222" r="84196" b="5556"/>
          <a:stretch>
            <a:fillRect/>
          </a:stretch>
        </p:blipFill>
        <p:spPr bwMode="auto">
          <a:xfrm rot="20779781">
            <a:off x="467096" y="4896779"/>
            <a:ext cx="914400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268" y="2468880"/>
            <a:ext cx="2558034" cy="19202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97" y="2578608"/>
            <a:ext cx="2266569" cy="1700784"/>
          </a:xfrm>
          <a:prstGeom prst="rect">
            <a:avLst/>
          </a:prstGeom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263963" y="2559304"/>
            <a:ext cx="2324608" cy="173939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cxnSp>
        <p:nvCxnSpPr>
          <p:cNvPr id="8" name="Straight Connector 7"/>
          <p:cNvCxnSpPr/>
          <p:nvPr/>
        </p:nvCxnSpPr>
        <p:spPr bwMode="auto">
          <a:xfrm>
            <a:off x="6228184" y="4365104"/>
            <a:ext cx="2376264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FFFFFF">
                <a:alpha val="61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037074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68004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How can we </a:t>
            </a:r>
            <a:r>
              <a:rPr lang="en-US" i="0" dirty="0" err="1" smtClean="0"/>
              <a:t>characterise</a:t>
            </a:r>
            <a:r>
              <a:rPr lang="en-US" i="0" dirty="0" smtClean="0"/>
              <a:t> the relation between joint actions and their goal-outcomes without invoking shared intentions?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483397" y="1988840"/>
            <a:ext cx="2880692" cy="1618008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first</a:t>
            </a:r>
            <a:endParaRPr lang="en-US" sz="9900" i="0" dirty="0" smtClean="0">
              <a:solidFill>
                <a:schemeClr val="tx1"/>
              </a:solidFill>
              <a:effectLst>
                <a:glow rad="127000">
                  <a:schemeClr val="accent3"/>
                </a:glow>
              </a:effectLst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779812" y="2797844"/>
            <a:ext cx="4096444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half</a:t>
            </a:r>
            <a:endParaRPr lang="en-US" sz="9900" i="0" dirty="0" smtClean="0">
              <a:solidFill>
                <a:schemeClr val="tx1"/>
              </a:solidFill>
              <a:effectLst>
                <a:glow rad="127000">
                  <a:schemeClr val="accent3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919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5362575" y="4221163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5707063" y="3589338"/>
            <a:ext cx="1296988" cy="72072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5075238" y="3568700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V="1">
            <a:off x="5435600" y="3357563"/>
            <a:ext cx="1439863" cy="3603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5003800" y="2847975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5364163" y="3063875"/>
            <a:ext cx="1439863" cy="47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5146675" y="2128838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5507038" y="2344738"/>
            <a:ext cx="1368425" cy="4365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5507038" y="1481138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50000"/>
              </a:srgbClr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>
            <a:off x="5851525" y="1757363"/>
            <a:ext cx="1152525" cy="792163"/>
          </a:xfrm>
          <a:prstGeom prst="line">
            <a:avLst/>
          </a:prstGeom>
          <a:noFill/>
          <a:ln w="28575">
            <a:solidFill>
              <a:srgbClr val="FFFFFF">
                <a:alpha val="50000"/>
              </a:srgbClr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154738" y="909638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39999"/>
              </a:srgbClr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6451600" y="1204913"/>
            <a:ext cx="792163" cy="1223963"/>
          </a:xfrm>
          <a:prstGeom prst="line">
            <a:avLst/>
          </a:prstGeom>
          <a:noFill/>
          <a:ln w="28575">
            <a:solidFill>
              <a:srgbClr val="FFFFFF">
                <a:alpha val="39999"/>
              </a:srgbClr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6875463" y="620713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30000"/>
              </a:srgbClr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Line 23"/>
          <p:cNvSpPr>
            <a:spLocks noChangeShapeType="1"/>
          </p:cNvSpPr>
          <p:nvPr/>
        </p:nvSpPr>
        <p:spPr bwMode="auto">
          <a:xfrm>
            <a:off x="7091363" y="981075"/>
            <a:ext cx="360363" cy="1368425"/>
          </a:xfrm>
          <a:prstGeom prst="line">
            <a:avLst/>
          </a:prstGeom>
          <a:noFill/>
          <a:ln w="28575">
            <a:solidFill>
              <a:srgbClr val="FFFFFF">
                <a:alpha val="30000"/>
              </a:srgbClr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7019925" y="2524125"/>
            <a:ext cx="1209675" cy="12096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7523163" y="549275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20000"/>
              </a:srgbClr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Line 27"/>
          <p:cNvSpPr>
            <a:spLocks noChangeShapeType="1"/>
          </p:cNvSpPr>
          <p:nvPr/>
        </p:nvSpPr>
        <p:spPr bwMode="auto">
          <a:xfrm flipH="1">
            <a:off x="7667625" y="909638"/>
            <a:ext cx="31750" cy="1366838"/>
          </a:xfrm>
          <a:prstGeom prst="line">
            <a:avLst/>
          </a:prstGeom>
          <a:noFill/>
          <a:ln w="28575">
            <a:solidFill>
              <a:srgbClr val="FFFFFF">
                <a:alpha val="20000"/>
              </a:srgbClr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Text Box 29"/>
          <p:cNvSpPr txBox="1">
            <a:spLocks noChangeArrowheads="1"/>
          </p:cNvSpPr>
          <p:nvPr/>
        </p:nvSpPr>
        <p:spPr bwMode="auto">
          <a:xfrm>
            <a:off x="7075487" y="2667000"/>
            <a:ext cx="109855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GB" i="0" dirty="0" smtClean="0">
                <a:solidFill>
                  <a:schemeClr val="tx1"/>
                </a:solidFill>
              </a:rPr>
              <a:t>parcel</a:t>
            </a:r>
            <a:br>
              <a:rPr lang="en-GB" i="0" dirty="0" smtClean="0">
                <a:solidFill>
                  <a:schemeClr val="tx1"/>
                </a:solidFill>
              </a:rPr>
            </a:br>
            <a:r>
              <a:rPr lang="en-GB" i="0" dirty="0" smtClean="0">
                <a:solidFill>
                  <a:schemeClr val="tx1"/>
                </a:solidFill>
              </a:rPr>
              <a:t>caught</a:t>
            </a:r>
            <a:endParaRPr lang="en-GB" i="0" dirty="0">
              <a:solidFill>
                <a:schemeClr val="tx1"/>
              </a:solidFill>
            </a:endParaRPr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7085544" y="2589744"/>
            <a:ext cx="1078437" cy="107843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4876800" y="4800600"/>
            <a:ext cx="3886200" cy="1448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Many agents, one outcome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there is a single outcome to which each agent’s activities are individually directed.</a:t>
            </a:r>
          </a:p>
        </p:txBody>
      </p:sp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395536" y="3212976"/>
            <a:ext cx="288032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distributive goal</a:t>
            </a:r>
          </a:p>
        </p:txBody>
      </p:sp>
      <p:sp>
        <p:nvSpPr>
          <p:cNvPr id="2" name="Left Brace 1"/>
          <p:cNvSpPr/>
          <p:nvPr/>
        </p:nvSpPr>
        <p:spPr bwMode="auto">
          <a:xfrm>
            <a:off x="3779912" y="548680"/>
            <a:ext cx="576064" cy="5904656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090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843808" y="2717112"/>
            <a:ext cx="4968552" cy="38186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/>
            </a:r>
            <a:b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There is a single goal-outcome such that each agent’s activities are directed to it (a distributive goal).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agents’ activities are coordinated.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goal-outcome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would normally occur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partly as a consequence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of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this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coordination, or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would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normally be partly constituted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by it</a:t>
            </a: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56504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843808" y="2717112"/>
            <a:ext cx="4968552" cy="38186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/>
            </a:r>
            <a:b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There is a single goal-outcome such that each agent’s activities are directed to it (a distributive goal).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agents’ activities are coordinated.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goal-outcome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would normally occur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partly as a consequence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of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this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coordination, or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would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normally be partly constituted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by it</a:t>
            </a: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Left Brace 4"/>
          <p:cNvSpPr/>
          <p:nvPr/>
        </p:nvSpPr>
        <p:spPr bwMode="auto">
          <a:xfrm>
            <a:off x="2123728" y="2996952"/>
            <a:ext cx="576064" cy="3672408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11560" y="4437112"/>
            <a:ext cx="1440160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collective goal</a:t>
            </a:r>
          </a:p>
        </p:txBody>
      </p:sp>
    </p:spTree>
    <p:extLst>
      <p:ext uri="{BB962C8B-B14F-4D97-AF65-F5344CB8AC3E}">
        <p14:creationId xmlns:p14="http://schemas.microsoft.com/office/powerpoint/2010/main" val="15116168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843808" y="2717112"/>
            <a:ext cx="4968552" cy="38186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/>
            </a:r>
            <a:b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There is a single goal-outcome such that each agent’s activities are directed to it (a distributive goal).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agents’ activities are coordinated.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goal-outcome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would normally occur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partly as a consequence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of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this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coordination, or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would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normally be partly constituted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by it</a:t>
            </a: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Left Brace 4"/>
          <p:cNvSpPr/>
          <p:nvPr/>
        </p:nvSpPr>
        <p:spPr bwMode="auto">
          <a:xfrm>
            <a:off x="2123728" y="2996952"/>
            <a:ext cx="576064" cy="3672408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11560" y="4437112"/>
            <a:ext cx="1440160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collective goal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68004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How can we </a:t>
            </a:r>
            <a:r>
              <a:rPr lang="en-US" i="0" dirty="0" err="1" smtClean="0"/>
              <a:t>characterise</a:t>
            </a:r>
            <a:r>
              <a:rPr lang="en-US" i="0" dirty="0" smtClean="0"/>
              <a:t> the relation between joint actions and their goal-outcomes without invoking shared intentions?</a:t>
            </a:r>
          </a:p>
        </p:txBody>
      </p:sp>
    </p:spTree>
    <p:extLst>
      <p:ext uri="{BB962C8B-B14F-4D97-AF65-F5344CB8AC3E}">
        <p14:creationId xmlns:p14="http://schemas.microsoft.com/office/powerpoint/2010/main" val="19978877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5077544"/>
            <a:ext cx="9144000" cy="15198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843808" y="2717112"/>
            <a:ext cx="4968552" cy="38186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/>
            </a:r>
            <a:b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There is a single goal-outcome such that each agent’s activities are directed to it (a distributive goal).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agents’ activities are coordinated.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goal-outcome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would normally occur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partly as a consequence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of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this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coordination, or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would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normally be partly constituted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by it</a:t>
            </a: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Left Brace 4"/>
          <p:cNvSpPr/>
          <p:nvPr/>
        </p:nvSpPr>
        <p:spPr bwMode="auto">
          <a:xfrm>
            <a:off x="2123728" y="2996952"/>
            <a:ext cx="576064" cy="3672408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11560" y="4437112"/>
            <a:ext cx="1440160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collective goal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68004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How can we </a:t>
            </a:r>
            <a:r>
              <a:rPr lang="en-US" i="0" dirty="0" err="1" smtClean="0"/>
              <a:t>characterise</a:t>
            </a:r>
            <a:r>
              <a:rPr lang="en-US" i="0" dirty="0" smtClean="0"/>
              <a:t> the relation between joint actions and their goal-outcomes without invoking shared intentions?</a:t>
            </a:r>
          </a:p>
        </p:txBody>
      </p:sp>
    </p:spTree>
    <p:extLst>
      <p:ext uri="{BB962C8B-B14F-4D97-AF65-F5344CB8AC3E}">
        <p14:creationId xmlns:p14="http://schemas.microsoft.com/office/powerpoint/2010/main" val="9097704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843808" y="2717112"/>
            <a:ext cx="4968552" cy="38186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/>
            </a:r>
            <a:b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There is a single goal-outcome such that each agent’s activities are directed to it (a distributive goal).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agents’ activities are coordinated.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goal-outcome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would normally occur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partly as a consequence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of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this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coordination, or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would </a:t>
            </a:r>
            <a:r>
              <a:rPr lang="en-US" i="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normally be partly constituted </a:t>
            </a: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by it</a:t>
            </a: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Left Brace 4"/>
          <p:cNvSpPr/>
          <p:nvPr/>
        </p:nvSpPr>
        <p:spPr bwMode="auto">
          <a:xfrm>
            <a:off x="2123728" y="2996952"/>
            <a:ext cx="576064" cy="3672408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11560" y="4437112"/>
            <a:ext cx="1440160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collective goal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68004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How can we </a:t>
            </a:r>
            <a:r>
              <a:rPr lang="en-US" i="0" dirty="0" err="1" smtClean="0"/>
              <a:t>characterise</a:t>
            </a:r>
            <a:r>
              <a:rPr lang="en-US" i="0" dirty="0" smtClean="0"/>
              <a:t> the relation between joint actions and their goal-outcomes without invoking shared intentions?</a:t>
            </a:r>
          </a:p>
        </p:txBody>
      </p:sp>
    </p:spTree>
    <p:extLst>
      <p:ext uri="{BB962C8B-B14F-4D97-AF65-F5344CB8AC3E}">
        <p14:creationId xmlns:p14="http://schemas.microsoft.com/office/powerpoint/2010/main" val="18358130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691680" y="1988840"/>
            <a:ext cx="4608513" cy="1618008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second</a:t>
            </a:r>
            <a:endParaRPr lang="en-US" sz="9900" i="0" dirty="0" smtClean="0">
              <a:solidFill>
                <a:schemeClr val="tx1"/>
              </a:solidFill>
              <a:effectLst>
                <a:glow rad="127000">
                  <a:schemeClr val="accent3"/>
                </a:glow>
              </a:effectLst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643908" y="2797844"/>
            <a:ext cx="4096444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half</a:t>
            </a:r>
            <a:endParaRPr lang="en-US" sz="9900" i="0" dirty="0" smtClean="0">
              <a:solidFill>
                <a:schemeClr val="tx1"/>
              </a:solidFill>
              <a:effectLst>
                <a:glow rad="127000">
                  <a:schemeClr val="accent3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55853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592138" y="620688"/>
            <a:ext cx="3403798" cy="5680658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Joint actions in children’s second year involve ...</a:t>
            </a:r>
          </a:p>
          <a:p>
            <a:pPr>
              <a:spcBef>
                <a:spcPts val="22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- sensitivity to others’ mental states</a:t>
            </a:r>
          </a:p>
          <a:p>
            <a:pPr>
              <a:spcBef>
                <a:spcPts val="22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- dispositions to help partners</a:t>
            </a:r>
          </a:p>
          <a:p>
            <a:pPr>
              <a:spcBef>
                <a:spcPts val="22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- partner-specific projects</a:t>
            </a:r>
            <a:endParaRPr lang="en-US" i="0" dirty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...</a:t>
            </a:r>
            <a:endParaRPr lang="en-US" i="0" dirty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/>
          </a:p>
        </p:txBody>
      </p:sp>
      <p:sp>
        <p:nvSpPr>
          <p:cNvPr id="3" name="Rectangle 2"/>
          <p:cNvSpPr/>
          <p:nvPr/>
        </p:nvSpPr>
        <p:spPr>
          <a:xfrm>
            <a:off x="5220072" y="1556792"/>
            <a:ext cx="30780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Buttelmann</a:t>
            </a:r>
            <a:r>
              <a:rPr lang="en-US" dirty="0" smtClean="0"/>
              <a:t>, Carpenter &amp; </a:t>
            </a:r>
            <a:r>
              <a:rPr lang="en-US" dirty="0" err="1" smtClean="0"/>
              <a:t>Tomasello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/>
              <a:t>(2009)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20072" y="2492896"/>
            <a:ext cx="30780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Warneken</a:t>
            </a:r>
            <a:r>
              <a:rPr lang="en-US" dirty="0" smtClean="0"/>
              <a:t>, Chen &amp; </a:t>
            </a:r>
            <a:r>
              <a:rPr lang="en-US" dirty="0" err="1" smtClean="0"/>
              <a:t>Tomasello</a:t>
            </a:r>
            <a:r>
              <a:rPr lang="en-US" dirty="0" smtClean="0"/>
              <a:t> (2006)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20072" y="3573016"/>
            <a:ext cx="30780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Liebal</a:t>
            </a:r>
            <a:r>
              <a:rPr lang="en-US" dirty="0" smtClean="0"/>
              <a:t>, </a:t>
            </a:r>
            <a:r>
              <a:rPr lang="en-US" dirty="0" err="1" smtClean="0"/>
              <a:t>Behne</a:t>
            </a:r>
            <a:r>
              <a:rPr lang="en-US" dirty="0" smtClean="0"/>
              <a:t> et al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0401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2138" y="2503845"/>
            <a:ext cx="455592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/>
              <a:t>“the unique aspects of human cognition ... were driven by, or even constituted by, social co</a:t>
            </a:r>
            <a:r>
              <a:rPr lang="en-US" i="0" dirty="0" smtClean="0"/>
              <a:t>-operation”</a:t>
            </a:r>
          </a:p>
          <a:p>
            <a:pPr algn="r"/>
            <a:r>
              <a:rPr lang="en-US" i="0" dirty="0" smtClean="0"/>
              <a:t>(Moll &amp; </a:t>
            </a:r>
            <a:r>
              <a:rPr lang="en-US" i="0" dirty="0" err="1" smtClean="0"/>
              <a:t>Tomasello</a:t>
            </a:r>
            <a:r>
              <a:rPr lang="en-US" i="0" dirty="0" smtClean="0"/>
              <a:t> 2007)</a:t>
            </a:r>
            <a:endParaRPr lang="en-US" i="0" dirty="0"/>
          </a:p>
        </p:txBody>
      </p:sp>
      <p:pic>
        <p:nvPicPr>
          <p:cNvPr id="6" name="Picture 5" descr="tomasello_cutout.gif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818" y="1988840"/>
            <a:ext cx="1840634" cy="2088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61" b="90000" l="9778" r="89778">
                        <a14:foregroundMark x1="68889" y1="24516" x2="63111" y2="26129"/>
                        <a14:foregroundMark x1="55111" y1="7097" x2="45778" y2="7097"/>
                        <a14:foregroundMark x1="58222" y1="5161" x2="52889" y2="5806"/>
                        <a14:foregroundMark x1="63556" y1="7097" x2="62222" y2="8387"/>
                        <a14:foregroundMark x1="63556" y1="63226" x2="63556" y2="63226"/>
                        <a14:foregroundMark x1="63111" y1="70645" x2="60444" y2="71613"/>
                        <a14:foregroundMark x1="67556" y1="72581" x2="62667" y2="74516"/>
                        <a14:foregroundMark x1="28000" y1="51613" x2="25333" y2="56452"/>
                        <a14:foregroundMark x1="19556" y1="58065" x2="30667" y2="58710"/>
                        <a14:foregroundMark x1="18667" y1="61613" x2="10667" y2="62903"/>
                        <a14:foregroundMark x1="67111" y1="60645" x2="69333" y2="61935"/>
                      </a14:backgroundRemoval>
                    </a14:imgEffect>
                  </a14:imgLayer>
                </a14:imgProps>
              </a:ext>
            </a:extLst>
          </a:blip>
          <a:srcRect l="10959" b="37960"/>
          <a:stretch/>
        </p:blipFill>
        <p:spPr>
          <a:xfrm flipH="1">
            <a:off x="7164288" y="1993636"/>
            <a:ext cx="1944216" cy="1866428"/>
          </a:xfrm>
          <a:prstGeom prst="rect">
            <a:avLst/>
          </a:prstGeom>
        </p:spPr>
      </p:pic>
      <p:pic>
        <p:nvPicPr>
          <p:cNvPr id="7" name="Picture 6" descr="moll.jpg"/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00" b="99167" l="10000" r="90000">
                        <a14:foregroundMark x1="32500" y1="16667" x2="46250" y2="30833"/>
                        <a14:foregroundMark x1="43750" y1="5833" x2="43750" y2="24167"/>
                        <a14:foregroundMark x1="72500" y1="73333" x2="63125" y2="87500"/>
                        <a14:foregroundMark x1="43750" y1="82500" x2="70625" y2="82500"/>
                        <a14:foregroundMark x1="42500" y1="75833" x2="33125" y2="99167"/>
                        <a14:foregroundMark x1="12500" y1="85833" x2="10000" y2="97500"/>
                        <a14:backgroundMark x1="65000" y1="41667" x2="73125" y2="43333"/>
                        <a14:backgroundMark x1="66250" y1="52500" x2="75000" y2="52500"/>
                        <a14:backgroundMark x1="26250" y1="54167" x2="26250" y2="49167"/>
                      </a14:backgroundRemoval>
                    </a14:imgEffect>
                    <a14:imgEffect>
                      <a14:artisticGlowDiffused trans="50000" intensity="2"/>
                    </a14:imgEffect>
                    <a14:imgEffect>
                      <a14:colorTemperature colorTemp="8565"/>
                    </a14:imgEffect>
                    <a14:imgEffect>
                      <a14:brightnessContrast bright="54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771" b="19556"/>
          <a:stretch/>
        </p:blipFill>
        <p:spPr>
          <a:xfrm>
            <a:off x="4860032" y="2028001"/>
            <a:ext cx="1920001" cy="183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376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2138" y="2503845"/>
            <a:ext cx="455592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/>
              <a:t>“the unique aspects of human cognition ... were driven by, or even constituted by, social co</a:t>
            </a:r>
            <a:r>
              <a:rPr lang="en-US" i="0" dirty="0" smtClean="0"/>
              <a:t>-operation”</a:t>
            </a:r>
          </a:p>
          <a:p>
            <a:pPr algn="r"/>
            <a:r>
              <a:rPr lang="en-US" i="0" dirty="0" smtClean="0"/>
              <a:t>(Moll &amp; </a:t>
            </a:r>
            <a:r>
              <a:rPr lang="en-US" i="0" dirty="0" err="1" smtClean="0"/>
              <a:t>Tomasello</a:t>
            </a:r>
            <a:r>
              <a:rPr lang="en-US" i="0" dirty="0" smtClean="0"/>
              <a:t> 2007)</a:t>
            </a:r>
            <a:endParaRPr lang="en-US" i="0" dirty="0"/>
          </a:p>
        </p:txBody>
      </p:sp>
      <p:pic>
        <p:nvPicPr>
          <p:cNvPr id="6" name="Picture 5" descr="tomasello_cutout.gif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818" y="1988840"/>
            <a:ext cx="1840634" cy="2088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61" b="90000" l="9778" r="89778">
                        <a14:foregroundMark x1="68889" y1="24516" x2="63111" y2="26129"/>
                        <a14:foregroundMark x1="55111" y1="7097" x2="45778" y2="7097"/>
                        <a14:foregroundMark x1="58222" y1="5161" x2="52889" y2="5806"/>
                        <a14:foregroundMark x1="63556" y1="7097" x2="62222" y2="8387"/>
                        <a14:foregroundMark x1="63556" y1="63226" x2="63556" y2="63226"/>
                        <a14:foregroundMark x1="63111" y1="70645" x2="60444" y2="71613"/>
                        <a14:foregroundMark x1="67556" y1="72581" x2="62667" y2="74516"/>
                        <a14:foregroundMark x1="28000" y1="51613" x2="25333" y2="56452"/>
                        <a14:foregroundMark x1="19556" y1="58065" x2="30667" y2="58710"/>
                        <a14:foregroundMark x1="18667" y1="61613" x2="10667" y2="62903"/>
                        <a14:foregroundMark x1="67111" y1="60645" x2="69333" y2="61935"/>
                      </a14:backgroundRemoval>
                    </a14:imgEffect>
                  </a14:imgLayer>
                </a14:imgProps>
              </a:ext>
            </a:extLst>
          </a:blip>
          <a:srcRect l="10959" b="37960"/>
          <a:stretch/>
        </p:blipFill>
        <p:spPr>
          <a:xfrm flipH="1">
            <a:off x="7164288" y="1993636"/>
            <a:ext cx="1944216" cy="1866428"/>
          </a:xfrm>
          <a:prstGeom prst="rect">
            <a:avLst/>
          </a:prstGeom>
        </p:spPr>
      </p:pic>
      <p:pic>
        <p:nvPicPr>
          <p:cNvPr id="7" name="Picture 6" descr="moll.jpg"/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00" b="99167" l="10000" r="90000">
                        <a14:foregroundMark x1="32500" y1="16667" x2="46250" y2="30833"/>
                        <a14:foregroundMark x1="43750" y1="5833" x2="43750" y2="24167"/>
                        <a14:foregroundMark x1="72500" y1="73333" x2="63125" y2="87500"/>
                        <a14:foregroundMark x1="43750" y1="82500" x2="70625" y2="82500"/>
                        <a14:foregroundMark x1="42500" y1="75833" x2="33125" y2="99167"/>
                        <a14:foregroundMark x1="12500" y1="85833" x2="10000" y2="97500"/>
                        <a14:backgroundMark x1="65000" y1="41667" x2="73125" y2="43333"/>
                        <a14:backgroundMark x1="66250" y1="52500" x2="75000" y2="52500"/>
                        <a14:backgroundMark x1="26250" y1="54167" x2="26250" y2="49167"/>
                      </a14:backgroundRemoval>
                    </a14:imgEffect>
                    <a14:imgEffect>
                      <a14:artisticGlowDiffused trans="50000" intensity="2"/>
                    </a14:imgEffect>
                    <a14:imgEffect>
                      <a14:colorTemperature colorTemp="8565"/>
                    </a14:imgEffect>
                    <a14:imgEffect>
                      <a14:brightnessContrast bright="54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771" b="19556"/>
          <a:stretch/>
        </p:blipFill>
        <p:spPr>
          <a:xfrm>
            <a:off x="4860032" y="2028001"/>
            <a:ext cx="1920001" cy="18320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2138" y="4596224"/>
            <a:ext cx="455592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smtClean="0"/>
              <a:t>“</a:t>
            </a:r>
            <a:r>
              <a:rPr lang="en-US" i="0" dirty="0"/>
              <a:t>perception, action, and cognition are grounded in social </a:t>
            </a:r>
            <a:r>
              <a:rPr lang="en-US" i="0" dirty="0"/>
              <a:t>interaction … </a:t>
            </a:r>
            <a:r>
              <a:rPr lang="en-US" i="0" dirty="0" smtClean="0"/>
              <a:t>hallmarks </a:t>
            </a:r>
            <a:r>
              <a:rPr lang="en-US" i="0" dirty="0"/>
              <a:t>of </a:t>
            </a:r>
            <a:r>
              <a:rPr lang="en-US" i="0" dirty="0" smtClean="0"/>
              <a:t>individual </a:t>
            </a:r>
            <a:r>
              <a:rPr lang="en-US" i="0" dirty="0"/>
              <a:t>cognition originated through the need to interact with </a:t>
            </a:r>
            <a:r>
              <a:rPr lang="en-US" i="0" dirty="0" smtClean="0"/>
              <a:t>others”</a:t>
            </a:r>
            <a:endParaRPr lang="en-US" i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205" b="94872" l="10000" r="93846">
                        <a14:foregroundMark x1="33077" y1="12821" x2="41538" y2="12821"/>
                        <a14:foregroundMark x1="39231" y1="4487" x2="43846" y2="7051"/>
                        <a14:foregroundMark x1="46154" y1="83974" x2="49231" y2="83974"/>
                        <a14:foregroundMark x1="77692" y1="83974" x2="63846" y2="86538"/>
                        <a14:foregroundMark x1="30769" y1="84615" x2="42308" y2="86538"/>
                        <a14:foregroundMark x1="18462" y1="94872" x2="40769" y2="94872"/>
                        <a14:foregroundMark x1="81538" y1="89744" x2="93846" y2="94872"/>
                        <a14:foregroundMark x1="34615" y1="59615" x2="43077" y2="59615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b="3983"/>
          <a:stretch/>
        </p:blipFill>
        <p:spPr>
          <a:xfrm>
            <a:off x="6012161" y="4509120"/>
            <a:ext cx="1651000" cy="19022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500" b="90000" l="4225" r="89437">
                        <a14:foregroundMark x1="39437" y1="68000" x2="23239" y2="82500"/>
                        <a14:foregroundMark x1="41549" y1="78500" x2="76761" y2="78500"/>
                        <a14:foregroundMark x1="45775" y1="85000" x2="14085" y2="87500"/>
                        <a14:foregroundMark x1="12676" y1="76000" x2="12676" y2="67500"/>
                        <a14:foregroundMark x1="62676" y1="6000" x2="71127" y2="11500"/>
                        <a14:foregroundMark x1="63380" y1="2500" x2="59859" y2="2500"/>
                        <a14:foregroundMark x1="75352" y1="65000" x2="85915" y2="84000"/>
                        <a14:foregroundMark x1="52817" y1="87000" x2="43662" y2="89000"/>
                        <a14:foregroundMark x1="12676" y1="64500" x2="29577" y2="61000"/>
                        <a14:foregroundMark x1="11268" y1="81500" x2="4225" y2="86000"/>
                        <a14:foregroundMark x1="6338" y1="76500" x2="6338" y2="70000"/>
                        <a14:foregroundMark x1="57042" y1="87000" x2="57042" y2="885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21942"/>
          <a:stretch/>
        </p:blipFill>
        <p:spPr>
          <a:xfrm flipH="1">
            <a:off x="7092280" y="4437112"/>
            <a:ext cx="1800200" cy="197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66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 joint action and the goal (or goals) to which it is directed?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16901369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 rot="21540000">
            <a:off x="1047256" y="4949684"/>
            <a:ext cx="1607190" cy="43204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 rot="60000">
            <a:off x="611560" y="3204483"/>
            <a:ext cx="1897768" cy="43204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21432859">
            <a:off x="2745152" y="2852936"/>
            <a:ext cx="2232248" cy="43204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2138" y="2503845"/>
            <a:ext cx="455592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/>
              <a:t>“the unique aspects of human cognition ... were </a:t>
            </a:r>
            <a:r>
              <a:rPr lang="en-US" i="0" dirty="0">
                <a:solidFill>
                  <a:schemeClr val="tx1"/>
                </a:solidFill>
              </a:rPr>
              <a:t>driven by, or even constituted by, </a:t>
            </a:r>
            <a:r>
              <a:rPr lang="en-US" i="0" dirty="0"/>
              <a:t>social co</a:t>
            </a:r>
            <a:r>
              <a:rPr lang="en-US" i="0" dirty="0" smtClean="0"/>
              <a:t>-operation”</a:t>
            </a:r>
          </a:p>
          <a:p>
            <a:pPr algn="r"/>
            <a:r>
              <a:rPr lang="en-US" i="0" dirty="0" smtClean="0"/>
              <a:t>(Moll &amp; </a:t>
            </a:r>
            <a:r>
              <a:rPr lang="en-US" i="0" dirty="0" err="1" smtClean="0"/>
              <a:t>Tomasello</a:t>
            </a:r>
            <a:r>
              <a:rPr lang="en-US" i="0" dirty="0" smtClean="0"/>
              <a:t> 2007)</a:t>
            </a:r>
            <a:endParaRPr lang="en-US" i="0" dirty="0"/>
          </a:p>
        </p:txBody>
      </p:sp>
      <p:pic>
        <p:nvPicPr>
          <p:cNvPr id="6" name="Picture 5" descr="tomasello_cutout.gif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818" y="1988840"/>
            <a:ext cx="1840634" cy="2088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61" b="90000" l="9778" r="89778">
                        <a14:foregroundMark x1="68889" y1="24516" x2="63111" y2="26129"/>
                        <a14:foregroundMark x1="55111" y1="7097" x2="45778" y2="7097"/>
                        <a14:foregroundMark x1="58222" y1="5161" x2="52889" y2="5806"/>
                        <a14:foregroundMark x1="63556" y1="7097" x2="62222" y2="8387"/>
                        <a14:foregroundMark x1="63556" y1="63226" x2="63556" y2="63226"/>
                        <a14:foregroundMark x1="63111" y1="70645" x2="60444" y2="71613"/>
                        <a14:foregroundMark x1="67556" y1="72581" x2="62667" y2="74516"/>
                        <a14:foregroundMark x1="28000" y1="51613" x2="25333" y2="56452"/>
                        <a14:foregroundMark x1="19556" y1="58065" x2="30667" y2="58710"/>
                        <a14:foregroundMark x1="18667" y1="61613" x2="10667" y2="62903"/>
                        <a14:foregroundMark x1="67111" y1="60645" x2="69333" y2="61935"/>
                      </a14:backgroundRemoval>
                    </a14:imgEffect>
                  </a14:imgLayer>
                </a14:imgProps>
              </a:ext>
            </a:extLst>
          </a:blip>
          <a:srcRect l="10959" b="37960"/>
          <a:stretch/>
        </p:blipFill>
        <p:spPr>
          <a:xfrm flipH="1">
            <a:off x="7164288" y="1993636"/>
            <a:ext cx="1944216" cy="1866428"/>
          </a:xfrm>
          <a:prstGeom prst="rect">
            <a:avLst/>
          </a:prstGeom>
        </p:spPr>
      </p:pic>
      <p:pic>
        <p:nvPicPr>
          <p:cNvPr id="7" name="Picture 6" descr="moll.jpg"/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00" b="99167" l="10000" r="90000">
                        <a14:foregroundMark x1="32500" y1="16667" x2="46250" y2="30833"/>
                        <a14:foregroundMark x1="43750" y1="5833" x2="43750" y2="24167"/>
                        <a14:foregroundMark x1="72500" y1="73333" x2="63125" y2="87500"/>
                        <a14:foregroundMark x1="43750" y1="82500" x2="70625" y2="82500"/>
                        <a14:foregroundMark x1="42500" y1="75833" x2="33125" y2="99167"/>
                        <a14:foregroundMark x1="12500" y1="85833" x2="10000" y2="97500"/>
                        <a14:backgroundMark x1="65000" y1="41667" x2="73125" y2="43333"/>
                        <a14:backgroundMark x1="66250" y1="52500" x2="75000" y2="52500"/>
                        <a14:backgroundMark x1="26250" y1="54167" x2="26250" y2="49167"/>
                      </a14:backgroundRemoval>
                    </a14:imgEffect>
                    <a14:imgEffect>
                      <a14:artisticGlowDiffused trans="50000" intensity="2"/>
                    </a14:imgEffect>
                    <a14:imgEffect>
                      <a14:colorTemperature colorTemp="8565"/>
                    </a14:imgEffect>
                    <a14:imgEffect>
                      <a14:brightnessContrast bright="54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771" b="19556"/>
          <a:stretch/>
        </p:blipFill>
        <p:spPr>
          <a:xfrm>
            <a:off x="4860032" y="2028001"/>
            <a:ext cx="1920001" cy="18320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2138" y="4596224"/>
            <a:ext cx="455592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smtClean="0"/>
              <a:t>“</a:t>
            </a:r>
            <a:r>
              <a:rPr lang="en-US" i="0" dirty="0"/>
              <a:t>perception, action, and cognition are </a:t>
            </a:r>
            <a:r>
              <a:rPr lang="en-US" i="0" dirty="0">
                <a:solidFill>
                  <a:schemeClr val="tx1"/>
                </a:solidFill>
              </a:rPr>
              <a:t>grounded</a:t>
            </a:r>
            <a:r>
              <a:rPr lang="en-US" i="0" dirty="0"/>
              <a:t> </a:t>
            </a:r>
            <a:r>
              <a:rPr lang="en-US" i="0" dirty="0">
                <a:solidFill>
                  <a:schemeClr val="tx1"/>
                </a:solidFill>
              </a:rPr>
              <a:t>in</a:t>
            </a:r>
            <a:r>
              <a:rPr lang="en-US" i="0" dirty="0"/>
              <a:t> social </a:t>
            </a:r>
            <a:r>
              <a:rPr lang="en-US" i="0" dirty="0"/>
              <a:t>interaction … </a:t>
            </a:r>
            <a:r>
              <a:rPr lang="en-US" i="0" dirty="0" smtClean="0"/>
              <a:t>hallmarks </a:t>
            </a:r>
            <a:r>
              <a:rPr lang="en-US" i="0" dirty="0"/>
              <a:t>of </a:t>
            </a:r>
            <a:r>
              <a:rPr lang="en-US" i="0" dirty="0" smtClean="0"/>
              <a:t>individual </a:t>
            </a:r>
            <a:r>
              <a:rPr lang="en-US" i="0" dirty="0"/>
              <a:t>cognition originated through the need to interact with </a:t>
            </a:r>
            <a:r>
              <a:rPr lang="en-US" i="0" dirty="0" smtClean="0"/>
              <a:t>others”</a:t>
            </a:r>
            <a:endParaRPr lang="en-US" i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205" b="94872" l="10000" r="93846">
                        <a14:foregroundMark x1="33077" y1="12821" x2="41538" y2="12821"/>
                        <a14:foregroundMark x1="39231" y1="4487" x2="43846" y2="7051"/>
                        <a14:foregroundMark x1="46154" y1="83974" x2="49231" y2="83974"/>
                        <a14:foregroundMark x1="77692" y1="83974" x2="63846" y2="86538"/>
                        <a14:foregroundMark x1="30769" y1="84615" x2="42308" y2="86538"/>
                        <a14:foregroundMark x1="18462" y1="94872" x2="40769" y2="94872"/>
                        <a14:foregroundMark x1="81538" y1="89744" x2="93846" y2="94872"/>
                        <a14:foregroundMark x1="34615" y1="59615" x2="43077" y2="59615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b="3983"/>
          <a:stretch/>
        </p:blipFill>
        <p:spPr>
          <a:xfrm>
            <a:off x="6012161" y="4509120"/>
            <a:ext cx="1651000" cy="19022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500" b="90000" l="4225" r="89437">
                        <a14:foregroundMark x1="39437" y1="68000" x2="23239" y2="82500"/>
                        <a14:foregroundMark x1="41549" y1="78500" x2="76761" y2="78500"/>
                        <a14:foregroundMark x1="45775" y1="85000" x2="14085" y2="87500"/>
                        <a14:foregroundMark x1="12676" y1="76000" x2="12676" y2="67500"/>
                        <a14:foregroundMark x1="62676" y1="6000" x2="71127" y2="11500"/>
                        <a14:foregroundMark x1="63380" y1="2500" x2="59859" y2="2500"/>
                        <a14:foregroundMark x1="75352" y1="65000" x2="85915" y2="84000"/>
                        <a14:foregroundMark x1="52817" y1="87000" x2="43662" y2="89000"/>
                        <a14:foregroundMark x1="12676" y1="64500" x2="29577" y2="61000"/>
                        <a14:foregroundMark x1="11268" y1="81500" x2="4225" y2="86000"/>
                        <a14:foregroundMark x1="6338" y1="76500" x2="6338" y2="70000"/>
                        <a14:foregroundMark x1="57042" y1="87000" x2="57042" y2="885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21942"/>
          <a:stretch/>
        </p:blipFill>
        <p:spPr>
          <a:xfrm flipH="1">
            <a:off x="7092280" y="4437112"/>
            <a:ext cx="1800200" cy="197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877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620688"/>
            <a:ext cx="7292230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Human social cognition, including full-blown theory of mind cognition, is built on capacities for joint action and their exercise.</a:t>
            </a:r>
            <a:endParaRPr lang="en-US" i="0" dirty="0"/>
          </a:p>
        </p:txBody>
      </p:sp>
      <p:sp>
        <p:nvSpPr>
          <p:cNvPr id="2" name="Rectangle 1"/>
          <p:cNvSpPr/>
          <p:nvPr/>
        </p:nvSpPr>
        <p:spPr>
          <a:xfrm>
            <a:off x="592138" y="2503845"/>
            <a:ext cx="455592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/>
              <a:t>“the unique aspects of human cognition ... were driven by, or even constituted by, social co</a:t>
            </a:r>
            <a:r>
              <a:rPr lang="en-US" i="0" dirty="0" smtClean="0"/>
              <a:t>-operation”</a:t>
            </a:r>
          </a:p>
          <a:p>
            <a:pPr algn="r"/>
            <a:r>
              <a:rPr lang="en-US" i="0" dirty="0" smtClean="0"/>
              <a:t>(Moll &amp; </a:t>
            </a:r>
            <a:r>
              <a:rPr lang="en-US" i="0" dirty="0" err="1" smtClean="0"/>
              <a:t>Tomasello</a:t>
            </a:r>
            <a:r>
              <a:rPr lang="en-US" i="0" dirty="0" smtClean="0"/>
              <a:t> 2007)</a:t>
            </a:r>
            <a:endParaRPr lang="en-US" i="0" dirty="0"/>
          </a:p>
        </p:txBody>
      </p:sp>
      <p:pic>
        <p:nvPicPr>
          <p:cNvPr id="6" name="Picture 5" descr="tomasello_cutout.gif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818" y="1988840"/>
            <a:ext cx="1840634" cy="2088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61" b="90000" l="9778" r="89778">
                        <a14:foregroundMark x1="68889" y1="24516" x2="63111" y2="26129"/>
                        <a14:foregroundMark x1="55111" y1="7097" x2="45778" y2="7097"/>
                        <a14:foregroundMark x1="58222" y1="5161" x2="52889" y2="5806"/>
                        <a14:foregroundMark x1="63556" y1="7097" x2="62222" y2="8387"/>
                        <a14:foregroundMark x1="63556" y1="63226" x2="63556" y2="63226"/>
                        <a14:foregroundMark x1="63111" y1="70645" x2="60444" y2="71613"/>
                        <a14:foregroundMark x1="67556" y1="72581" x2="62667" y2="74516"/>
                        <a14:foregroundMark x1="28000" y1="51613" x2="25333" y2="56452"/>
                        <a14:foregroundMark x1="19556" y1="58065" x2="30667" y2="58710"/>
                        <a14:foregroundMark x1="18667" y1="61613" x2="10667" y2="62903"/>
                        <a14:foregroundMark x1="67111" y1="60645" x2="69333" y2="61935"/>
                      </a14:backgroundRemoval>
                    </a14:imgEffect>
                  </a14:imgLayer>
                </a14:imgProps>
              </a:ext>
            </a:extLst>
          </a:blip>
          <a:srcRect l="10959" b="37960"/>
          <a:stretch/>
        </p:blipFill>
        <p:spPr>
          <a:xfrm flipH="1">
            <a:off x="7164288" y="1993636"/>
            <a:ext cx="1944216" cy="1866428"/>
          </a:xfrm>
          <a:prstGeom prst="rect">
            <a:avLst/>
          </a:prstGeom>
        </p:spPr>
      </p:pic>
      <p:pic>
        <p:nvPicPr>
          <p:cNvPr id="7" name="Picture 6" descr="moll.jpg"/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00" b="99167" l="10000" r="90000">
                        <a14:foregroundMark x1="32500" y1="16667" x2="46250" y2="30833"/>
                        <a14:foregroundMark x1="43750" y1="5833" x2="43750" y2="24167"/>
                        <a14:foregroundMark x1="72500" y1="73333" x2="63125" y2="87500"/>
                        <a14:foregroundMark x1="43750" y1="82500" x2="70625" y2="82500"/>
                        <a14:foregroundMark x1="42500" y1="75833" x2="33125" y2="99167"/>
                        <a14:foregroundMark x1="12500" y1="85833" x2="10000" y2="97500"/>
                        <a14:backgroundMark x1="65000" y1="41667" x2="73125" y2="43333"/>
                        <a14:backgroundMark x1="66250" y1="52500" x2="75000" y2="52500"/>
                        <a14:backgroundMark x1="26250" y1="54167" x2="26250" y2="49167"/>
                      </a14:backgroundRemoval>
                    </a14:imgEffect>
                    <a14:imgEffect>
                      <a14:artisticGlowDiffused trans="50000" intensity="2"/>
                    </a14:imgEffect>
                    <a14:imgEffect>
                      <a14:colorTemperature colorTemp="8565"/>
                    </a14:imgEffect>
                    <a14:imgEffect>
                      <a14:brightnessContrast bright="54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771" b="19556"/>
          <a:stretch/>
        </p:blipFill>
        <p:spPr>
          <a:xfrm>
            <a:off x="4860032" y="2028001"/>
            <a:ext cx="1920001" cy="18320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2138" y="4596224"/>
            <a:ext cx="455592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smtClean="0"/>
              <a:t>“</a:t>
            </a:r>
            <a:r>
              <a:rPr lang="en-US" i="0" dirty="0"/>
              <a:t>perception, action, and cognition are grounded in social </a:t>
            </a:r>
            <a:r>
              <a:rPr lang="en-US" i="0" dirty="0"/>
              <a:t>interaction … </a:t>
            </a:r>
            <a:r>
              <a:rPr lang="en-US" i="0" dirty="0" smtClean="0"/>
              <a:t>hallmarks </a:t>
            </a:r>
            <a:r>
              <a:rPr lang="en-US" i="0" dirty="0"/>
              <a:t>of </a:t>
            </a:r>
            <a:r>
              <a:rPr lang="en-US" i="0" dirty="0" smtClean="0"/>
              <a:t>individual </a:t>
            </a:r>
            <a:r>
              <a:rPr lang="en-US" i="0" dirty="0"/>
              <a:t>cognition originated through the need to interact with </a:t>
            </a:r>
            <a:r>
              <a:rPr lang="en-US" i="0" dirty="0" smtClean="0"/>
              <a:t>others”</a:t>
            </a:r>
            <a:endParaRPr lang="en-US" i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205" b="94872" l="10000" r="93846">
                        <a14:foregroundMark x1="33077" y1="12821" x2="41538" y2="12821"/>
                        <a14:foregroundMark x1="39231" y1="4487" x2="43846" y2="7051"/>
                        <a14:foregroundMark x1="46154" y1="83974" x2="49231" y2="83974"/>
                        <a14:foregroundMark x1="77692" y1="83974" x2="63846" y2="86538"/>
                        <a14:foregroundMark x1="30769" y1="84615" x2="42308" y2="86538"/>
                        <a14:foregroundMark x1="18462" y1="94872" x2="40769" y2="94872"/>
                        <a14:foregroundMark x1="81538" y1="89744" x2="93846" y2="94872"/>
                        <a14:foregroundMark x1="34615" y1="59615" x2="43077" y2="59615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b="3983"/>
          <a:stretch/>
        </p:blipFill>
        <p:spPr>
          <a:xfrm>
            <a:off x="6012161" y="4509120"/>
            <a:ext cx="1651000" cy="19022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500" b="90000" l="4225" r="89437">
                        <a14:foregroundMark x1="39437" y1="68000" x2="23239" y2="82500"/>
                        <a14:foregroundMark x1="41549" y1="78500" x2="76761" y2="78500"/>
                        <a14:foregroundMark x1="45775" y1="85000" x2="14085" y2="87500"/>
                        <a14:foregroundMark x1="12676" y1="76000" x2="12676" y2="67500"/>
                        <a14:foregroundMark x1="62676" y1="6000" x2="71127" y2="11500"/>
                        <a14:foregroundMark x1="63380" y1="2500" x2="59859" y2="2500"/>
                        <a14:foregroundMark x1="75352" y1="65000" x2="85915" y2="84000"/>
                        <a14:foregroundMark x1="52817" y1="87000" x2="43662" y2="89000"/>
                        <a14:foregroundMark x1="12676" y1="64500" x2="29577" y2="61000"/>
                        <a14:foregroundMark x1="11268" y1="81500" x2="4225" y2="86000"/>
                        <a14:foregroundMark x1="6338" y1="76500" x2="6338" y2="70000"/>
                        <a14:foregroundMark x1="57042" y1="87000" x2="57042" y2="885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21942"/>
          <a:stretch/>
        </p:blipFill>
        <p:spPr>
          <a:xfrm flipH="1">
            <a:off x="7092280" y="4437112"/>
            <a:ext cx="1800200" cy="197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268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620688"/>
            <a:ext cx="7292230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Human social cognition, including full-blown theory of mind cognition, is built on capacities for joint action and their exercise.</a:t>
            </a:r>
            <a:endParaRPr lang="en-US" i="0" dirty="0"/>
          </a:p>
        </p:txBody>
      </p:sp>
      <p:sp>
        <p:nvSpPr>
          <p:cNvPr id="2" name="Rectangle 1"/>
          <p:cNvSpPr/>
          <p:nvPr/>
        </p:nvSpPr>
        <p:spPr>
          <a:xfrm>
            <a:off x="592138" y="2503845"/>
            <a:ext cx="455592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/>
              <a:t>“the unique aspects of human cognition ... were driven by, or even constituted by, social co</a:t>
            </a:r>
            <a:r>
              <a:rPr lang="en-US" i="0" dirty="0" smtClean="0"/>
              <a:t>-operation”</a:t>
            </a:r>
          </a:p>
          <a:p>
            <a:pPr algn="r"/>
            <a:r>
              <a:rPr lang="en-US" i="0" dirty="0" smtClean="0"/>
              <a:t>(Moll &amp; </a:t>
            </a:r>
            <a:r>
              <a:rPr lang="en-US" i="0" dirty="0" err="1" smtClean="0"/>
              <a:t>Tomasello</a:t>
            </a:r>
            <a:r>
              <a:rPr lang="en-US" i="0" dirty="0" smtClean="0"/>
              <a:t> 2007)</a:t>
            </a:r>
            <a:endParaRPr lang="en-US" i="0" dirty="0"/>
          </a:p>
        </p:txBody>
      </p:sp>
      <p:pic>
        <p:nvPicPr>
          <p:cNvPr id="6" name="Picture 5" descr="tomasello_cutout.gif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818" y="1988840"/>
            <a:ext cx="1840634" cy="2088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61" b="90000" l="9778" r="89778">
                        <a14:foregroundMark x1="68889" y1="24516" x2="63111" y2="26129"/>
                        <a14:foregroundMark x1="55111" y1="7097" x2="45778" y2="7097"/>
                        <a14:foregroundMark x1="58222" y1="5161" x2="52889" y2="5806"/>
                        <a14:foregroundMark x1="63556" y1="7097" x2="62222" y2="8387"/>
                        <a14:foregroundMark x1="63556" y1="63226" x2="63556" y2="63226"/>
                        <a14:foregroundMark x1="63111" y1="70645" x2="60444" y2="71613"/>
                        <a14:foregroundMark x1="67556" y1="72581" x2="62667" y2="74516"/>
                        <a14:foregroundMark x1="28000" y1="51613" x2="25333" y2="56452"/>
                        <a14:foregroundMark x1="19556" y1="58065" x2="30667" y2="58710"/>
                        <a14:foregroundMark x1="18667" y1="61613" x2="10667" y2="62903"/>
                        <a14:foregroundMark x1="67111" y1="60645" x2="69333" y2="61935"/>
                      </a14:backgroundRemoval>
                    </a14:imgEffect>
                  </a14:imgLayer>
                </a14:imgProps>
              </a:ext>
            </a:extLst>
          </a:blip>
          <a:srcRect l="10959" b="37960"/>
          <a:stretch/>
        </p:blipFill>
        <p:spPr>
          <a:xfrm flipH="1">
            <a:off x="7164288" y="1993636"/>
            <a:ext cx="1944216" cy="1866428"/>
          </a:xfrm>
          <a:prstGeom prst="rect">
            <a:avLst/>
          </a:prstGeom>
        </p:spPr>
      </p:pic>
      <p:pic>
        <p:nvPicPr>
          <p:cNvPr id="7" name="Picture 6" descr="moll.jpg"/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00" b="99167" l="10000" r="90000">
                        <a14:foregroundMark x1="32500" y1="16667" x2="46250" y2="30833"/>
                        <a14:foregroundMark x1="43750" y1="5833" x2="43750" y2="24167"/>
                        <a14:foregroundMark x1="72500" y1="73333" x2="63125" y2="87500"/>
                        <a14:foregroundMark x1="43750" y1="82500" x2="70625" y2="82500"/>
                        <a14:foregroundMark x1="42500" y1="75833" x2="33125" y2="99167"/>
                        <a14:foregroundMark x1="12500" y1="85833" x2="10000" y2="97500"/>
                        <a14:backgroundMark x1="65000" y1="41667" x2="73125" y2="43333"/>
                        <a14:backgroundMark x1="66250" y1="52500" x2="75000" y2="52500"/>
                        <a14:backgroundMark x1="26250" y1="54167" x2="26250" y2="49167"/>
                      </a14:backgroundRemoval>
                    </a14:imgEffect>
                    <a14:imgEffect>
                      <a14:artisticGlowDiffused trans="50000" intensity="2"/>
                    </a14:imgEffect>
                    <a14:imgEffect>
                      <a14:colorTemperature colorTemp="8565"/>
                    </a14:imgEffect>
                    <a14:imgEffect>
                      <a14:brightnessContrast bright="54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771" b="19556"/>
          <a:stretch/>
        </p:blipFill>
        <p:spPr>
          <a:xfrm>
            <a:off x="4860032" y="2028001"/>
            <a:ext cx="1920001" cy="18320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2138" y="4596224"/>
            <a:ext cx="455592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smtClean="0"/>
              <a:t>“</a:t>
            </a:r>
            <a:r>
              <a:rPr lang="en-US" i="0" dirty="0"/>
              <a:t>perception, action, and cognition are grounded in social </a:t>
            </a:r>
            <a:r>
              <a:rPr lang="en-US" i="0" dirty="0"/>
              <a:t>interaction … </a:t>
            </a:r>
            <a:r>
              <a:rPr lang="en-US" i="0" dirty="0" smtClean="0"/>
              <a:t>hallmarks </a:t>
            </a:r>
            <a:r>
              <a:rPr lang="en-US" i="0" dirty="0"/>
              <a:t>of </a:t>
            </a:r>
            <a:r>
              <a:rPr lang="en-US" i="0" dirty="0" smtClean="0"/>
              <a:t>individual </a:t>
            </a:r>
            <a:r>
              <a:rPr lang="en-US" i="0" dirty="0"/>
              <a:t>cognition originated through the need to interact with </a:t>
            </a:r>
            <a:r>
              <a:rPr lang="en-US" i="0" dirty="0" smtClean="0"/>
              <a:t>others”</a:t>
            </a:r>
            <a:endParaRPr lang="en-US" i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205" b="94872" l="10000" r="93846">
                        <a14:foregroundMark x1="33077" y1="12821" x2="41538" y2="12821"/>
                        <a14:foregroundMark x1="39231" y1="4487" x2="43846" y2="7051"/>
                        <a14:foregroundMark x1="46154" y1="83974" x2="49231" y2="83974"/>
                        <a14:foregroundMark x1="77692" y1="83974" x2="63846" y2="86538"/>
                        <a14:foregroundMark x1="30769" y1="84615" x2="42308" y2="86538"/>
                        <a14:foregroundMark x1="18462" y1="94872" x2="40769" y2="94872"/>
                        <a14:foregroundMark x1="81538" y1="89744" x2="93846" y2="94872"/>
                        <a14:foregroundMark x1="34615" y1="59615" x2="43077" y2="59615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b="3983"/>
          <a:stretch/>
        </p:blipFill>
        <p:spPr>
          <a:xfrm>
            <a:off x="6012161" y="4509120"/>
            <a:ext cx="1651000" cy="19022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500" b="90000" l="4225" r="89437">
                        <a14:foregroundMark x1="39437" y1="68000" x2="23239" y2="82500"/>
                        <a14:foregroundMark x1="41549" y1="78500" x2="76761" y2="78500"/>
                        <a14:foregroundMark x1="45775" y1="85000" x2="14085" y2="87500"/>
                        <a14:foregroundMark x1="12676" y1="76000" x2="12676" y2="67500"/>
                        <a14:foregroundMark x1="62676" y1="6000" x2="71127" y2="11500"/>
                        <a14:foregroundMark x1="63380" y1="2500" x2="59859" y2="2500"/>
                        <a14:foregroundMark x1="75352" y1="65000" x2="85915" y2="84000"/>
                        <a14:foregroundMark x1="52817" y1="87000" x2="43662" y2="89000"/>
                        <a14:foregroundMark x1="12676" y1="64500" x2="29577" y2="61000"/>
                        <a14:foregroundMark x1="11268" y1="81500" x2="4225" y2="86000"/>
                        <a14:foregroundMark x1="6338" y1="76500" x2="6338" y2="70000"/>
                        <a14:foregroundMark x1="57042" y1="87000" x2="57042" y2="885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21942"/>
          <a:stretch/>
        </p:blipFill>
        <p:spPr>
          <a:xfrm flipH="1">
            <a:off x="7092280" y="4437112"/>
            <a:ext cx="1800200" cy="19791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107504" y="1916832"/>
            <a:ext cx="9036496" cy="4680520"/>
          </a:xfrm>
          <a:prstGeom prst="rect">
            <a:avLst/>
          </a:prstGeom>
          <a:solidFill>
            <a:schemeClr val="tx1">
              <a:alpha val="5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3989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620688"/>
            <a:ext cx="7292230" cy="3423630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Human social cognition, including full-blown theory of mind cognition, is built on capacities for joint action and their exercise</a:t>
            </a:r>
            <a:r>
              <a:rPr lang="en-US" i="0" dirty="0" smtClean="0"/>
              <a:t>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Objections</a:t>
            </a:r>
            <a:endParaRPr lang="en-US" i="0" dirty="0" smtClean="0"/>
          </a:p>
          <a:p>
            <a:pPr marL="714375" indent="-714375">
              <a:spcBef>
                <a:spcPts val="1100"/>
              </a:spcBef>
              <a:tabLst>
                <a:tab pos="0" algn="l"/>
                <a:tab pos="363538" algn="l"/>
                <a:tab pos="714375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	</a:t>
            </a:r>
            <a:r>
              <a:rPr lang="en-US" i="0" dirty="0" smtClean="0"/>
              <a:t>1.	</a:t>
            </a:r>
            <a:r>
              <a:rPr lang="en-US" i="0" dirty="0" smtClean="0"/>
              <a:t>Full-blown theory of mind cognition comes before joint action</a:t>
            </a:r>
          </a:p>
          <a:p>
            <a:pPr marL="714375" indent="-714375">
              <a:spcBef>
                <a:spcPts val="1100"/>
              </a:spcBef>
              <a:tabLst>
                <a:tab pos="0" algn="l"/>
                <a:tab pos="363538" algn="l"/>
                <a:tab pos="714375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	</a:t>
            </a:r>
            <a:r>
              <a:rPr lang="en-US" i="0" dirty="0" smtClean="0"/>
              <a:t>2.	Joint action presupposes full-blown theory of mind cognition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38721713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3789040"/>
            <a:ext cx="9144000" cy="504056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000000">
                  <a:alpha val="0"/>
                </a:srgbClr>
              </a:gs>
            </a:gsLst>
            <a:lin ang="5400000" scaled="0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 </a:t>
            </a: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0" y="3212976"/>
            <a:ext cx="9144000" cy="86409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620688"/>
            <a:ext cx="7292230" cy="3423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Human social cognition, including full-blown theory of mind cognition, is built on capacities for joint action and their exercise</a:t>
            </a:r>
            <a:r>
              <a:rPr lang="en-US" i="0" dirty="0" smtClean="0"/>
              <a:t>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Objections</a:t>
            </a:r>
            <a:endParaRPr lang="en-US" i="0" dirty="0" smtClean="0"/>
          </a:p>
          <a:p>
            <a:pPr marL="714375" indent="-714375">
              <a:spcBef>
                <a:spcPts val="1100"/>
              </a:spcBef>
              <a:tabLst>
                <a:tab pos="0" algn="l"/>
                <a:tab pos="363538" algn="l"/>
                <a:tab pos="714375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	</a:t>
            </a:r>
            <a:r>
              <a:rPr lang="en-US" i="0" dirty="0" smtClean="0"/>
              <a:t>1.	</a:t>
            </a:r>
            <a:r>
              <a:rPr lang="en-US" i="0" dirty="0" smtClean="0"/>
              <a:t>Full-blown theory of mind cognition comes before joint action</a:t>
            </a:r>
          </a:p>
          <a:p>
            <a:pPr marL="714375" indent="-714375">
              <a:spcBef>
                <a:spcPts val="1100"/>
              </a:spcBef>
              <a:tabLst>
                <a:tab pos="0" algn="l"/>
                <a:tab pos="363538" algn="l"/>
                <a:tab pos="714375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>
                <a:solidFill>
                  <a:schemeClr val="tx1"/>
                </a:solidFill>
              </a:rPr>
              <a:t>	</a:t>
            </a:r>
            <a:r>
              <a:rPr lang="en-US" i="0" dirty="0" smtClean="0">
                <a:solidFill>
                  <a:schemeClr val="tx1"/>
                </a:solidFill>
              </a:rPr>
              <a:t>2.	Joint action presupposes full-blown theory of mind cognition</a:t>
            </a:r>
            <a:endParaRPr lang="en-US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899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592138" y="620688"/>
            <a:ext cx="3115766" cy="6019212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Early joint actions involve ...</a:t>
            </a:r>
          </a:p>
          <a:p>
            <a:pPr>
              <a:spcBef>
                <a:spcPts val="22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- sensitivity to others’ mental states</a:t>
            </a:r>
          </a:p>
          <a:p>
            <a:pPr>
              <a:spcBef>
                <a:spcPts val="22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- dispositions to help partners</a:t>
            </a:r>
          </a:p>
          <a:p>
            <a:pPr>
              <a:spcBef>
                <a:spcPts val="22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- partner-specific projects</a:t>
            </a:r>
            <a:endParaRPr lang="en-US" i="0" dirty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...</a:t>
            </a:r>
            <a:endParaRPr lang="en-US" i="0" dirty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/>
          </a:p>
        </p:txBody>
      </p:sp>
      <p:sp>
        <p:nvSpPr>
          <p:cNvPr id="3" name="Rectangle 2"/>
          <p:cNvSpPr/>
          <p:nvPr/>
        </p:nvSpPr>
        <p:spPr>
          <a:xfrm>
            <a:off x="5220072" y="1556792"/>
            <a:ext cx="30780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Buttelmann</a:t>
            </a:r>
            <a:r>
              <a:rPr lang="en-US" dirty="0" smtClean="0"/>
              <a:t>, Carpenter &amp; </a:t>
            </a:r>
            <a:r>
              <a:rPr lang="en-US" dirty="0" err="1" smtClean="0"/>
              <a:t>Tomasello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/>
              <a:t>(2009)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20072" y="2564904"/>
            <a:ext cx="30780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Warneken</a:t>
            </a:r>
            <a:r>
              <a:rPr lang="en-US" dirty="0" smtClean="0"/>
              <a:t>, Chen &amp; </a:t>
            </a:r>
            <a:r>
              <a:rPr lang="en-US" dirty="0" err="1" smtClean="0"/>
              <a:t>Tomasello</a:t>
            </a:r>
            <a:r>
              <a:rPr lang="en-US" dirty="0" smtClean="0"/>
              <a:t> (2006)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20072" y="3717032"/>
            <a:ext cx="30780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Liebal</a:t>
            </a:r>
            <a:r>
              <a:rPr lang="en-US" dirty="0" smtClean="0"/>
              <a:t>, </a:t>
            </a:r>
            <a:r>
              <a:rPr lang="en-US" dirty="0" err="1" smtClean="0"/>
              <a:t>Behne</a:t>
            </a:r>
            <a:r>
              <a:rPr lang="en-US" dirty="0" smtClean="0"/>
              <a:t> et al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648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 contrast="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620688"/>
            <a:ext cx="729223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Human social cognition, including full-blown theory of mind cognition, is built on capacities for joint action and their exercise</a:t>
            </a:r>
            <a:r>
              <a:rPr lang="en-US" i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94924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85800" y="838200"/>
            <a:ext cx="3733800" cy="1587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table’</a:t>
            </a:r>
          </a:p>
          <a:p>
            <a:pPr>
              <a:spcAft>
                <a:spcPts val="1100"/>
              </a:spcAf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32346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 joint action and the goal (or goals) to which it is directed?</a:t>
            </a:r>
            <a:endParaRPr lang="en-US" i="0" dirty="0"/>
          </a:p>
        </p:txBody>
      </p:sp>
      <p:pic>
        <p:nvPicPr>
          <p:cNvPr id="4" name="Picture 3" descr="table_cat_glass_inv.jpg"/>
          <p:cNvPicPr>
            <a:picLocks noChangeAspect="1"/>
          </p:cNvPicPr>
          <p:nvPr/>
        </p:nvPicPr>
        <p:blipFill>
          <a:blip r:embed="rId3">
            <a:lum/>
            <a:alphaModFix/>
          </a:blip>
          <a:stretch>
            <a:fillRect/>
          </a:stretch>
        </p:blipFill>
        <p:spPr>
          <a:xfrm>
            <a:off x="2743200" y="3006154"/>
            <a:ext cx="5454399" cy="3679825"/>
          </a:xfrm>
          <a:prstGeom prst="rect">
            <a:avLst/>
          </a:prstGeom>
        </p:spPr>
      </p:pic>
      <p:pic>
        <p:nvPicPr>
          <p:cNvPr id="6" name="Picture 5" descr="ayesha_beatrice_oh_inv.jpg"/>
          <p:cNvPicPr>
            <a:picLocks noChangeAspect="1"/>
          </p:cNvPicPr>
          <p:nvPr/>
        </p:nvPicPr>
        <p:blipFill>
          <a:blip r:embed="rId4">
            <a:lum bright="5000" contrast="10000"/>
          </a:blip>
          <a:stretch>
            <a:fillRect/>
          </a:stretch>
        </p:blipFill>
        <p:spPr>
          <a:xfrm>
            <a:off x="152400" y="3505200"/>
            <a:ext cx="2622550" cy="318077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85800" y="838200"/>
            <a:ext cx="3733800" cy="390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table’</a:t>
            </a:r>
          </a:p>
          <a:p>
            <a:pPr>
              <a:spcAft>
                <a:spcPts val="1100"/>
              </a:spcAf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‘Left Leg and Right Leg between them supported the table’ </a:t>
            </a:r>
          </a:p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table intentionally’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" name="Notched Right Arrow 4"/>
          <p:cNvSpPr/>
          <p:nvPr/>
        </p:nvSpPr>
        <p:spPr bwMode="auto">
          <a:xfrm>
            <a:off x="163348" y="3407545"/>
            <a:ext cx="609600" cy="381000"/>
          </a:xfrm>
          <a:prstGeom prst="notchedRightArrow">
            <a:avLst>
              <a:gd name="adj1" fmla="val 50000"/>
              <a:gd name="adj2" fmla="val 75861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838200"/>
            <a:ext cx="3733800" cy="390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table’</a:t>
            </a:r>
          </a:p>
          <a:p>
            <a:pPr>
              <a:spcAft>
                <a:spcPts val="1100"/>
              </a:spcAf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‘Left Leg and Right Leg between them supported the table’ </a:t>
            </a:r>
          </a:p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table intentionally’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 joint action and the goal (or goals) to which it is directed?</a:t>
            </a:r>
            <a:endParaRPr lang="en-US" i="0" dirty="0"/>
          </a:p>
        </p:txBody>
      </p:sp>
      <p:pic>
        <p:nvPicPr>
          <p:cNvPr id="4" name="Picture 3" descr="table_cat_glass_inv.jpg"/>
          <p:cNvPicPr>
            <a:picLocks noChangeAspect="1"/>
          </p:cNvPicPr>
          <p:nvPr/>
        </p:nvPicPr>
        <p:blipFill>
          <a:blip r:embed="rId3">
            <a:lum/>
            <a:alphaModFix amt="34000"/>
          </a:blip>
          <a:stretch>
            <a:fillRect/>
          </a:stretch>
        </p:blipFill>
        <p:spPr>
          <a:xfrm>
            <a:off x="2743200" y="3006154"/>
            <a:ext cx="5454399" cy="3679825"/>
          </a:xfrm>
          <a:prstGeom prst="rect">
            <a:avLst/>
          </a:prstGeom>
        </p:spPr>
      </p:pic>
      <p:pic>
        <p:nvPicPr>
          <p:cNvPr id="6" name="Picture 5" descr="ayesha_beatrice_oh_inv.jpg"/>
          <p:cNvPicPr>
            <a:picLocks noChangeAspect="1"/>
          </p:cNvPicPr>
          <p:nvPr/>
        </p:nvPicPr>
        <p:blipFill>
          <a:blip r:embed="rId4">
            <a:lum bright="5000" contrast="10000"/>
            <a:alphaModFix amt="34000"/>
          </a:blip>
          <a:stretch>
            <a:fillRect/>
          </a:stretch>
        </p:blipFill>
        <p:spPr>
          <a:xfrm>
            <a:off x="152400" y="3505200"/>
            <a:ext cx="2622550" cy="318077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 joint action and the goal (or goals) to which it is directed?</a:t>
            </a:r>
            <a:endParaRPr lang="en-US" i="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84415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err="1" smtClean="0"/>
              <a:t>behaviours</a:t>
            </a:r>
            <a:endParaRPr lang="en-US" i="0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610769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goal-state</a:t>
            </a:r>
            <a:endParaRPr lang="en-US" i="0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37738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goal-outcome</a:t>
            </a:r>
            <a:endParaRPr lang="en-US" i="0" dirty="0"/>
          </a:p>
        </p:txBody>
      </p:sp>
      <p:sp>
        <p:nvSpPr>
          <p:cNvPr id="11" name="Freeform 10"/>
          <p:cNvSpPr/>
          <p:nvPr/>
        </p:nvSpPr>
        <p:spPr bwMode="auto">
          <a:xfrm>
            <a:off x="1875388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1371600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coordinates</a:t>
            </a:r>
            <a:endParaRPr lang="en-US" dirty="0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849939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specifies</a:t>
            </a:r>
            <a:endParaRPr lang="en-US" dirty="0"/>
          </a:p>
        </p:txBody>
      </p:sp>
      <p:sp>
        <p:nvSpPr>
          <p:cNvPr id="15" name="Freeform 14"/>
          <p:cNvSpPr/>
          <p:nvPr/>
        </p:nvSpPr>
        <p:spPr bwMode="auto">
          <a:xfrm flipH="1">
            <a:off x="4692031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610769" y="3645024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intention</a:t>
            </a:r>
            <a:endParaRPr lang="en-US" i="0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 joint action and the goal (or goals) to which it is directed?</a:t>
            </a:r>
            <a:endParaRPr lang="en-US" i="0" dirty="0"/>
          </a:p>
        </p:txBody>
      </p:sp>
      <p:sp>
        <p:nvSpPr>
          <p:cNvPr id="2" name="TextBox 1"/>
          <p:cNvSpPr txBox="1"/>
          <p:nvPr/>
        </p:nvSpPr>
        <p:spPr>
          <a:xfrm>
            <a:off x="3707904" y="692696"/>
            <a:ext cx="17794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/>
              <a:t>an individual</a:t>
            </a:r>
            <a:endParaRPr lang="en-US" i="0" dirty="0"/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4139952" y="1196752"/>
            <a:ext cx="792088" cy="144016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Freeform 7"/>
          <p:cNvSpPr/>
          <p:nvPr/>
        </p:nvSpPr>
        <p:spPr>
          <a:xfrm>
            <a:off x="4211960" y="1124744"/>
            <a:ext cx="362868" cy="544338"/>
          </a:xfrm>
          <a:custGeom>
            <a:avLst/>
            <a:gdLst>
              <a:gd name="connsiteX0" fmla="*/ 0 w 362868"/>
              <a:gd name="connsiteY0" fmla="*/ 442276 h 544338"/>
              <a:gd name="connsiteX1" fmla="*/ 136076 w 362868"/>
              <a:gd name="connsiteY1" fmla="*/ 7 h 544338"/>
              <a:gd name="connsiteX2" fmla="*/ 147415 w 362868"/>
              <a:gd name="connsiteY2" fmla="*/ 430936 h 544338"/>
              <a:gd name="connsiteX3" fmla="*/ 362868 w 362868"/>
              <a:gd name="connsiteY3" fmla="*/ 544338 h 54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868" h="544338">
                <a:moveTo>
                  <a:pt x="0" y="442276"/>
                </a:moveTo>
                <a:cubicBezTo>
                  <a:pt x="55753" y="222086"/>
                  <a:pt x="111507" y="1897"/>
                  <a:pt x="136076" y="7"/>
                </a:cubicBezTo>
                <a:cubicBezTo>
                  <a:pt x="160645" y="-1883"/>
                  <a:pt x="109616" y="340214"/>
                  <a:pt x="147415" y="430936"/>
                </a:cubicBezTo>
                <a:cubicBezTo>
                  <a:pt x="185214" y="521658"/>
                  <a:pt x="362868" y="544338"/>
                  <a:pt x="362868" y="544338"/>
                </a:cubicBezTo>
              </a:path>
            </a:pathLst>
          </a:custGeom>
          <a:ln w="38100" cmpd="sng">
            <a:solidFill>
              <a:srgbClr val="FFFFFF"/>
            </a:solidFill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4362000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‘I take a </a:t>
            </a:r>
            <a:r>
              <a:rPr lang="en-US" i="0" dirty="0" smtClean="0"/>
              <a:t>collective </a:t>
            </a:r>
            <a:r>
              <a:rPr lang="en-US" i="0" dirty="0"/>
              <a:t>action to involve a collective</a:t>
            </a:r>
            <a:r>
              <a:rPr lang="en-US" i="0" dirty="0" smtClean="0"/>
              <a:t> [shared] intention</a:t>
            </a:r>
            <a:r>
              <a:rPr lang="en-US" i="0" dirty="0"/>
              <a:t>.</a:t>
            </a:r>
            <a:r>
              <a:rPr lang="en-US" i="0" dirty="0" smtClean="0"/>
              <a:t>’</a:t>
            </a:r>
          </a:p>
        </p:txBody>
      </p:sp>
      <p:pic>
        <p:nvPicPr>
          <p:cNvPr id="4" name="Picture 3" descr="Margaret.Gilbert_Uci.16125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938" y="990600"/>
            <a:ext cx="1973262" cy="1973262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990600" y="3284984"/>
            <a:ext cx="6705600" cy="1448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‘</a:t>
            </a:r>
            <a:r>
              <a:rPr lang="en-US" i="0" dirty="0"/>
              <a:t>the key property of joint action lies in its internal component [...] in the participants’ having a “collective” or “shared</a:t>
            </a:r>
            <a:r>
              <a:rPr lang="en-US" i="0" dirty="0" smtClean="0"/>
              <a:t>” intention</a:t>
            </a:r>
            <a:r>
              <a:rPr lang="en-US" i="0" dirty="0"/>
              <a:t>.</a:t>
            </a:r>
            <a:r>
              <a:rPr lang="en-US" i="0" dirty="0" smtClean="0"/>
              <a:t>’ 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</a:t>
            </a:r>
            <a:r>
              <a:rPr lang="en-US" i="0" dirty="0" err="1" smtClean="0"/>
              <a:t>Facundo</a:t>
            </a:r>
            <a:r>
              <a:rPr lang="en-US" i="0" dirty="0" smtClean="0"/>
              <a:t> Alonso, 2009, pp. 444-5)</a:t>
            </a:r>
            <a:endParaRPr lang="en-US" i="0" dirty="0" smtClean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869160"/>
            <a:ext cx="67056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‘Shared intentionality is the foundation upon which joint </a:t>
            </a:r>
            <a:r>
              <a:rPr lang="en-US" i="0" dirty="0" smtClean="0"/>
              <a:t>action </a:t>
            </a:r>
            <a:r>
              <a:rPr lang="en-US" i="0" dirty="0"/>
              <a:t>is built.</a:t>
            </a:r>
            <a:r>
              <a:rPr lang="en-US" i="0" dirty="0" smtClean="0"/>
              <a:t>’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</a:t>
            </a:r>
            <a:r>
              <a:rPr lang="en-US" i="0" dirty="0"/>
              <a:t>Carpenter 2009, p. 381)</a:t>
            </a:r>
            <a:endParaRPr lang="en-US" i="0" dirty="0" smtClean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30242</TotalTime>
  <Words>1847</Words>
  <Application>Microsoft Macintosh PowerPoint</Application>
  <PresentationFormat>On-screen Show (4:3)</PresentationFormat>
  <Paragraphs>271</Paragraphs>
  <Slides>52</Slides>
  <Notes>51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steve</dc:creator>
  <cp:keywords/>
  <dc:description/>
  <cp:lastModifiedBy>stev e</cp:lastModifiedBy>
  <cp:revision>1114</cp:revision>
  <cp:lastPrinted>2010-11-22T22:34:07Z</cp:lastPrinted>
  <dcterms:created xsi:type="dcterms:W3CDTF">2010-11-22T10:27:15Z</dcterms:created>
  <dcterms:modified xsi:type="dcterms:W3CDTF">2010-12-03T14:41:24Z</dcterms:modified>
  <cp:category/>
</cp:coreProperties>
</file>